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52"/>
  </p:notesMasterIdLst>
  <p:handoutMasterIdLst>
    <p:handoutMasterId r:id="rId53"/>
  </p:handoutMasterIdLst>
  <p:sldIdLst>
    <p:sldId id="1856" r:id="rId2"/>
    <p:sldId id="1859" r:id="rId3"/>
    <p:sldId id="1931" r:id="rId4"/>
    <p:sldId id="1896" r:id="rId5"/>
    <p:sldId id="1897" r:id="rId6"/>
    <p:sldId id="1880" r:id="rId7"/>
    <p:sldId id="1898" r:id="rId8"/>
    <p:sldId id="1932" r:id="rId9"/>
    <p:sldId id="1915" r:id="rId10"/>
    <p:sldId id="1900" r:id="rId11"/>
    <p:sldId id="1916" r:id="rId12"/>
    <p:sldId id="1901" r:id="rId13"/>
    <p:sldId id="1907" r:id="rId14"/>
    <p:sldId id="1939" r:id="rId15"/>
    <p:sldId id="1917" r:id="rId16"/>
    <p:sldId id="1940" r:id="rId17"/>
    <p:sldId id="1904" r:id="rId18"/>
    <p:sldId id="1954" r:id="rId19"/>
    <p:sldId id="1978" r:id="rId20"/>
    <p:sldId id="1933" r:id="rId21"/>
    <p:sldId id="1979" r:id="rId22"/>
    <p:sldId id="1980" r:id="rId23"/>
    <p:sldId id="1981" r:id="rId24"/>
    <p:sldId id="1982" r:id="rId25"/>
    <p:sldId id="1983" r:id="rId26"/>
    <p:sldId id="1984" r:id="rId27"/>
    <p:sldId id="1985" r:id="rId28"/>
    <p:sldId id="1986" r:id="rId29"/>
    <p:sldId id="1987" r:id="rId30"/>
    <p:sldId id="1988" r:id="rId31"/>
    <p:sldId id="1934" r:id="rId32"/>
    <p:sldId id="1919" r:id="rId33"/>
    <p:sldId id="1941" r:id="rId34"/>
    <p:sldId id="1942" r:id="rId35"/>
    <p:sldId id="1943" r:id="rId36"/>
    <p:sldId id="1935" r:id="rId37"/>
    <p:sldId id="1936" r:id="rId38"/>
    <p:sldId id="1906" r:id="rId39"/>
    <p:sldId id="1956" r:id="rId40"/>
    <p:sldId id="1957" r:id="rId41"/>
    <p:sldId id="1944" r:id="rId42"/>
    <p:sldId id="1945" r:id="rId43"/>
    <p:sldId id="1946" r:id="rId44"/>
    <p:sldId id="1947" r:id="rId45"/>
    <p:sldId id="1948" r:id="rId46"/>
    <p:sldId id="1949" r:id="rId47"/>
    <p:sldId id="1950" r:id="rId48"/>
    <p:sldId id="1951" r:id="rId49"/>
    <p:sldId id="1952" r:id="rId50"/>
    <p:sldId id="1989" r:id="rId51"/>
  </p:sldIdLst>
  <p:sldSz cx="9906000" cy="6858000" type="A4"/>
  <p:notesSz cx="6754813" cy="9842500"/>
  <p:defaultTextStyle>
    <a:defPPr>
      <a:defRPr lang="en-US"/>
    </a:defPPr>
    <a:lvl1pPr algn="ctr" rtl="0" fontAlgn="base">
      <a:spcBef>
        <a:spcPct val="0"/>
      </a:spcBef>
      <a:spcAft>
        <a:spcPct val="0"/>
      </a:spcAft>
      <a:defRPr b="1" kern="1200">
        <a:solidFill>
          <a:schemeClr val="tx1"/>
        </a:solidFill>
        <a:latin typeface="Arial" pitchFamily="34" charset="0"/>
        <a:ea typeface="+mn-ea"/>
        <a:cs typeface="+mn-cs"/>
      </a:defRPr>
    </a:lvl1pPr>
    <a:lvl2pPr marL="457200" algn="ctr" rtl="0" fontAlgn="base">
      <a:spcBef>
        <a:spcPct val="0"/>
      </a:spcBef>
      <a:spcAft>
        <a:spcPct val="0"/>
      </a:spcAft>
      <a:defRPr b="1" kern="1200">
        <a:solidFill>
          <a:schemeClr val="tx1"/>
        </a:solidFill>
        <a:latin typeface="Arial" pitchFamily="34" charset="0"/>
        <a:ea typeface="+mn-ea"/>
        <a:cs typeface="+mn-cs"/>
      </a:defRPr>
    </a:lvl2pPr>
    <a:lvl3pPr marL="914400" algn="ctr" rtl="0" fontAlgn="base">
      <a:spcBef>
        <a:spcPct val="0"/>
      </a:spcBef>
      <a:spcAft>
        <a:spcPct val="0"/>
      </a:spcAft>
      <a:defRPr b="1" kern="1200">
        <a:solidFill>
          <a:schemeClr val="tx1"/>
        </a:solidFill>
        <a:latin typeface="Arial" pitchFamily="34" charset="0"/>
        <a:ea typeface="+mn-ea"/>
        <a:cs typeface="+mn-cs"/>
      </a:defRPr>
    </a:lvl3pPr>
    <a:lvl4pPr marL="1371600" algn="ctr" rtl="0" fontAlgn="base">
      <a:spcBef>
        <a:spcPct val="0"/>
      </a:spcBef>
      <a:spcAft>
        <a:spcPct val="0"/>
      </a:spcAft>
      <a:defRPr b="1" kern="1200">
        <a:solidFill>
          <a:schemeClr val="tx1"/>
        </a:solidFill>
        <a:latin typeface="Arial" pitchFamily="34" charset="0"/>
        <a:ea typeface="+mn-ea"/>
        <a:cs typeface="+mn-cs"/>
      </a:defRPr>
    </a:lvl4pPr>
    <a:lvl5pPr marL="1828800" algn="ctr"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3366"/>
    <a:srgbClr val="CC3300"/>
    <a:srgbClr val="CC0000"/>
    <a:srgbClr val="000066"/>
    <a:srgbClr val="FF7C80"/>
    <a:srgbClr val="33CC33"/>
    <a:srgbClr val="FF9933"/>
    <a:srgbClr val="CCCC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4" autoAdjust="0"/>
    <p:restoredTop sz="90919" autoAdjust="0"/>
  </p:normalViewPr>
  <p:slideViewPr>
    <p:cSldViewPr snapToGrid="0">
      <p:cViewPr varScale="1">
        <p:scale>
          <a:sx n="83" d="100"/>
          <a:sy n="83" d="100"/>
        </p:scale>
        <p:origin x="-1380" y="-96"/>
      </p:cViewPr>
      <p:guideLst>
        <p:guide orient="horz" pos="4160"/>
        <p:guide orient="horz" pos="4319"/>
        <p:guide pos="268"/>
        <p:guide pos="6018"/>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50" d="100"/>
        <a:sy n="150" d="100"/>
      </p:scale>
      <p:origin x="0" y="7416"/>
    </p:cViewPr>
  </p:sorterViewPr>
  <p:notesViewPr>
    <p:cSldViewPr snapToGrid="0">
      <p:cViewPr>
        <p:scale>
          <a:sx n="100" d="100"/>
          <a:sy n="100" d="100"/>
        </p:scale>
        <p:origin x="-1668" y="-78"/>
      </p:cViewPr>
      <p:guideLst>
        <p:guide orient="horz" pos="3099"/>
        <p:guide pos="21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Precio del kWh en periodo 2012S2</a:t>
            </a:r>
            <a:endParaRPr lang="en-US">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'[nrg_pc_204_c (1).xls]Data'!$B$8</c:f>
              <c:strCache>
                <c:ptCount val="1"/>
                <c:pt idx="0">
                  <c:v>Energy and supply</c:v>
                </c:pt>
              </c:strCache>
            </c:strRef>
          </c:tx>
          <c:invertIfNegative val="0"/>
          <c:cat>
            <c:strRef>
              <c:f>'[nrg_pc_204_c (1).xls]Data'!$A$12:$A$17</c:f>
              <c:strCache>
                <c:ptCount val="6"/>
                <c:pt idx="0">
                  <c:v>Germany</c:v>
                </c:pt>
                <c:pt idx="1">
                  <c:v>Spain</c:v>
                </c:pt>
                <c:pt idx="2">
                  <c:v>France</c:v>
                </c:pt>
                <c:pt idx="3">
                  <c:v>Italy</c:v>
                </c:pt>
                <c:pt idx="4">
                  <c:v>Portugal</c:v>
                </c:pt>
                <c:pt idx="5">
                  <c:v>United Kingdom</c:v>
                </c:pt>
              </c:strCache>
            </c:strRef>
          </c:cat>
          <c:val>
            <c:numRef>
              <c:f>'[nrg_pc_204_c (1).xls]Data'!$G$12:$G$17</c:f>
              <c:numCache>
                <c:formatCode>#,##0.0000</c:formatCode>
                <c:ptCount val="6"/>
                <c:pt idx="0">
                  <c:v>9.5799999999999996E-2</c:v>
                </c:pt>
                <c:pt idx="1">
                  <c:v>9.0999999999999998E-2</c:v>
                </c:pt>
                <c:pt idx="2">
                  <c:v>5.8099999999999999E-2</c:v>
                </c:pt>
                <c:pt idx="3">
                  <c:v>0.1142</c:v>
                </c:pt>
                <c:pt idx="4">
                  <c:v>8.1000000000000003E-2</c:v>
                </c:pt>
                <c:pt idx="5">
                  <c:v>0.14799999999999999</c:v>
                </c:pt>
              </c:numCache>
            </c:numRef>
          </c:val>
        </c:ser>
        <c:dLbls>
          <c:showLegendKey val="0"/>
          <c:showVal val="0"/>
          <c:showCatName val="0"/>
          <c:showSerName val="0"/>
          <c:showPercent val="0"/>
          <c:showBubbleSize val="0"/>
        </c:dLbls>
        <c:gapWidth val="55"/>
        <c:gapDepth val="55"/>
        <c:shape val="cylinder"/>
        <c:axId val="374162176"/>
        <c:axId val="374164096"/>
        <c:axId val="0"/>
      </c:bar3DChart>
      <c:catAx>
        <c:axId val="374162176"/>
        <c:scaling>
          <c:orientation val="minMax"/>
        </c:scaling>
        <c:delete val="0"/>
        <c:axPos val="b"/>
        <c:majorTickMark val="none"/>
        <c:minorTickMark val="none"/>
        <c:tickLblPos val="nextTo"/>
        <c:txPr>
          <a:bodyPr/>
          <a:lstStyle/>
          <a:p>
            <a:pPr>
              <a:defRPr sz="1400"/>
            </a:pPr>
            <a:endParaRPr lang="es-ES"/>
          </a:p>
        </c:txPr>
        <c:crossAx val="374164096"/>
        <c:crosses val="autoZero"/>
        <c:auto val="1"/>
        <c:lblAlgn val="ctr"/>
        <c:lblOffset val="100"/>
        <c:noMultiLvlLbl val="0"/>
      </c:catAx>
      <c:valAx>
        <c:axId val="374164096"/>
        <c:scaling>
          <c:orientation val="minMax"/>
        </c:scaling>
        <c:delete val="0"/>
        <c:axPos val="l"/>
        <c:majorGridlines/>
        <c:numFmt formatCode="#,##0.0000" sourceLinked="1"/>
        <c:majorTickMark val="none"/>
        <c:minorTickMark val="none"/>
        <c:tickLblPos val="nextTo"/>
        <c:crossAx val="374162176"/>
        <c:crosses val="autoZero"/>
        <c:crossBetween val="between"/>
      </c:valAx>
    </c:plotArea>
    <c:legend>
      <c:legendPos val="r"/>
      <c:layout/>
      <c:overlay val="0"/>
      <c:txPr>
        <a:bodyPr/>
        <a:lstStyle/>
        <a:p>
          <a:pPr>
            <a:defRPr sz="1100"/>
          </a:pPr>
          <a:endParaRPr lang="es-E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Precio</a:t>
            </a:r>
            <a:r>
              <a:rPr lang="en-US" baseline="0"/>
              <a:t> del kWh</a:t>
            </a:r>
            <a:r>
              <a:rPr lang="en-US"/>
              <a:t> en periodo 2012S2</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'[nrg_pc_204_c (1).xls]Data'!$B$8</c:f>
              <c:strCache>
                <c:ptCount val="1"/>
                <c:pt idx="0">
                  <c:v>Energy and supply</c:v>
                </c:pt>
              </c:strCache>
            </c:strRef>
          </c:tx>
          <c:invertIfNegative val="0"/>
          <c:cat>
            <c:strRef>
              <c:f>'[nrg_pc_204_c (1).xls]Data'!$A$12:$A$17</c:f>
              <c:strCache>
                <c:ptCount val="6"/>
                <c:pt idx="0">
                  <c:v>Germany</c:v>
                </c:pt>
                <c:pt idx="1">
                  <c:v>Spain</c:v>
                </c:pt>
                <c:pt idx="2">
                  <c:v>France</c:v>
                </c:pt>
                <c:pt idx="3">
                  <c:v>Italy</c:v>
                </c:pt>
                <c:pt idx="4">
                  <c:v>Portugal</c:v>
                </c:pt>
                <c:pt idx="5">
                  <c:v>United Kingdom</c:v>
                </c:pt>
              </c:strCache>
            </c:strRef>
          </c:cat>
          <c:val>
            <c:numRef>
              <c:f>'[nrg_pc_204_c (1).xls]Data'!$G$12:$G$17</c:f>
              <c:numCache>
                <c:formatCode>#,##0.0000</c:formatCode>
                <c:ptCount val="6"/>
                <c:pt idx="0">
                  <c:v>9.5799999999999996E-2</c:v>
                </c:pt>
                <c:pt idx="1">
                  <c:v>9.0999999999999998E-2</c:v>
                </c:pt>
                <c:pt idx="2">
                  <c:v>5.8099999999999999E-2</c:v>
                </c:pt>
                <c:pt idx="3">
                  <c:v>0.1142</c:v>
                </c:pt>
                <c:pt idx="4">
                  <c:v>8.1000000000000003E-2</c:v>
                </c:pt>
                <c:pt idx="5">
                  <c:v>0.14799999999999999</c:v>
                </c:pt>
              </c:numCache>
            </c:numRef>
          </c:val>
        </c:ser>
        <c:ser>
          <c:idx val="1"/>
          <c:order val="1"/>
          <c:tx>
            <c:strRef>
              <c:f>'[nrg_pc_204_c (1).xls]Data'!$B$24</c:f>
              <c:strCache>
                <c:ptCount val="1"/>
                <c:pt idx="0">
                  <c:v>Network costs</c:v>
                </c:pt>
              </c:strCache>
            </c:strRef>
          </c:tx>
          <c:invertIfNegative val="0"/>
          <c:cat>
            <c:strRef>
              <c:f>'[nrg_pc_204_c (1).xls]Data'!$A$12:$A$17</c:f>
              <c:strCache>
                <c:ptCount val="6"/>
                <c:pt idx="0">
                  <c:v>Germany</c:v>
                </c:pt>
                <c:pt idx="1">
                  <c:v>Spain</c:v>
                </c:pt>
                <c:pt idx="2">
                  <c:v>France</c:v>
                </c:pt>
                <c:pt idx="3">
                  <c:v>Italy</c:v>
                </c:pt>
                <c:pt idx="4">
                  <c:v>Portugal</c:v>
                </c:pt>
                <c:pt idx="5">
                  <c:v>United Kingdom</c:v>
                </c:pt>
              </c:strCache>
            </c:strRef>
          </c:cat>
          <c:val>
            <c:numRef>
              <c:f>'[nrg_pc_204_c (1).xls]Data'!$G$28:$G$33</c:f>
              <c:numCache>
                <c:formatCode>#,##0.0000</c:formatCode>
                <c:ptCount val="6"/>
                <c:pt idx="0">
                  <c:v>6.8400000000000002E-2</c:v>
                </c:pt>
                <c:pt idx="1">
                  <c:v>0.10680000000000001</c:v>
                </c:pt>
                <c:pt idx="2">
                  <c:v>6.3100000000000003E-2</c:v>
                </c:pt>
                <c:pt idx="3">
                  <c:v>2.98E-2</c:v>
                </c:pt>
                <c:pt idx="4">
                  <c:v>5.0599999999999999E-2</c:v>
                </c:pt>
                <c:pt idx="5">
                  <c:v>3.9300000000000002E-2</c:v>
                </c:pt>
              </c:numCache>
            </c:numRef>
          </c:val>
        </c:ser>
        <c:ser>
          <c:idx val="2"/>
          <c:order val="2"/>
          <c:tx>
            <c:strRef>
              <c:f>'[nrg_pc_204_c (1).xls]Data'!$B$37</c:f>
              <c:strCache>
                <c:ptCount val="1"/>
                <c:pt idx="0">
                  <c:v>Taxes and levies</c:v>
                </c:pt>
              </c:strCache>
            </c:strRef>
          </c:tx>
          <c:invertIfNegative val="0"/>
          <c:cat>
            <c:strRef>
              <c:f>'[nrg_pc_204_c (1).xls]Data'!$A$12:$A$17</c:f>
              <c:strCache>
                <c:ptCount val="6"/>
                <c:pt idx="0">
                  <c:v>Germany</c:v>
                </c:pt>
                <c:pt idx="1">
                  <c:v>Spain</c:v>
                </c:pt>
                <c:pt idx="2">
                  <c:v>France</c:v>
                </c:pt>
                <c:pt idx="3">
                  <c:v>Italy</c:v>
                </c:pt>
                <c:pt idx="4">
                  <c:v>Portugal</c:v>
                </c:pt>
                <c:pt idx="5">
                  <c:v>United Kingdom</c:v>
                </c:pt>
              </c:strCache>
            </c:strRef>
          </c:cat>
          <c:val>
            <c:numRef>
              <c:f>'[nrg_pc_204_c (1).xls]Data'!$G$41:$G$46</c:f>
              <c:numCache>
                <c:formatCode>#,##0.0000</c:formatCode>
                <c:ptCount val="6"/>
                <c:pt idx="0">
                  <c:v>0.1285</c:v>
                </c:pt>
                <c:pt idx="1">
                  <c:v>5.3800000000000001E-2</c:v>
                </c:pt>
                <c:pt idx="2">
                  <c:v>4.36E-2</c:v>
                </c:pt>
                <c:pt idx="3">
                  <c:v>5.7299999999999997E-2</c:v>
                </c:pt>
                <c:pt idx="4">
                  <c:v>9.64E-2</c:v>
                </c:pt>
                <c:pt idx="5">
                  <c:v>9.2999999999999992E-3</c:v>
                </c:pt>
              </c:numCache>
            </c:numRef>
          </c:val>
        </c:ser>
        <c:dLbls>
          <c:showLegendKey val="0"/>
          <c:showVal val="0"/>
          <c:showCatName val="0"/>
          <c:showSerName val="0"/>
          <c:showPercent val="0"/>
          <c:showBubbleSize val="0"/>
        </c:dLbls>
        <c:gapWidth val="55"/>
        <c:gapDepth val="55"/>
        <c:shape val="cylinder"/>
        <c:axId val="384982016"/>
        <c:axId val="385140992"/>
        <c:axId val="0"/>
      </c:bar3DChart>
      <c:catAx>
        <c:axId val="384982016"/>
        <c:scaling>
          <c:orientation val="minMax"/>
        </c:scaling>
        <c:delete val="0"/>
        <c:axPos val="b"/>
        <c:majorTickMark val="none"/>
        <c:minorTickMark val="none"/>
        <c:tickLblPos val="nextTo"/>
        <c:txPr>
          <a:bodyPr/>
          <a:lstStyle/>
          <a:p>
            <a:pPr>
              <a:defRPr sz="1600"/>
            </a:pPr>
            <a:endParaRPr lang="es-ES"/>
          </a:p>
        </c:txPr>
        <c:crossAx val="385140992"/>
        <c:crosses val="autoZero"/>
        <c:auto val="1"/>
        <c:lblAlgn val="ctr"/>
        <c:lblOffset val="100"/>
        <c:noMultiLvlLbl val="0"/>
      </c:catAx>
      <c:valAx>
        <c:axId val="385140992"/>
        <c:scaling>
          <c:orientation val="minMax"/>
        </c:scaling>
        <c:delete val="0"/>
        <c:axPos val="l"/>
        <c:majorGridlines/>
        <c:numFmt formatCode="#,##0.0000" sourceLinked="1"/>
        <c:majorTickMark val="none"/>
        <c:minorTickMark val="none"/>
        <c:tickLblPos val="nextTo"/>
        <c:crossAx val="384982016"/>
        <c:crosses val="autoZero"/>
        <c:crossBetween val="between"/>
      </c:valAx>
    </c:plotArea>
    <c:legend>
      <c:legendPos val="r"/>
      <c:layout/>
      <c:overlay val="0"/>
      <c:txPr>
        <a:bodyPr/>
        <a:lstStyle/>
        <a:p>
          <a:pPr>
            <a:defRPr sz="1400"/>
          </a:pPr>
          <a:endParaRPr lang="es-E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27822" cy="492205"/>
          </a:xfrm>
          <a:prstGeom prst="rect">
            <a:avLst/>
          </a:prstGeom>
          <a:noFill/>
          <a:ln w="9525">
            <a:noFill/>
            <a:miter lim="800000"/>
            <a:headEnd/>
            <a:tailEnd/>
          </a:ln>
        </p:spPr>
        <p:txBody>
          <a:bodyPr vert="horz" wrap="square" lIns="94073" tIns="47036" rIns="94073" bIns="47036" numCol="1" anchor="t" anchorCtr="0" compatLnSpc="1">
            <a:prstTxWarp prst="textNoShape">
              <a:avLst/>
            </a:prstTxWarp>
          </a:bodyPr>
          <a:lstStyle>
            <a:lvl1pPr algn="l" defTabSz="941987">
              <a:defRPr sz="1200" b="0">
                <a:latin typeface="Arial" charset="0"/>
              </a:defRPr>
            </a:lvl1pPr>
          </a:lstStyle>
          <a:p>
            <a:pPr>
              <a:defRPr/>
            </a:pPr>
            <a:endParaRPr lang="es-ES" dirty="0"/>
          </a:p>
        </p:txBody>
      </p:sp>
      <p:sp>
        <p:nvSpPr>
          <p:cNvPr id="25603" name="Rectangle 3"/>
          <p:cNvSpPr>
            <a:spLocks noGrp="1" noChangeArrowheads="1"/>
          </p:cNvSpPr>
          <p:nvPr>
            <p:ph type="dt" sz="quarter" idx="1"/>
          </p:nvPr>
        </p:nvSpPr>
        <p:spPr bwMode="auto">
          <a:xfrm>
            <a:off x="3826992" y="0"/>
            <a:ext cx="2926245" cy="492205"/>
          </a:xfrm>
          <a:prstGeom prst="rect">
            <a:avLst/>
          </a:prstGeom>
          <a:noFill/>
          <a:ln w="9525">
            <a:noFill/>
            <a:miter lim="800000"/>
            <a:headEnd/>
            <a:tailEnd/>
          </a:ln>
        </p:spPr>
        <p:txBody>
          <a:bodyPr vert="horz" wrap="square" lIns="94073" tIns="47036" rIns="94073" bIns="47036" numCol="1" anchor="t" anchorCtr="0" compatLnSpc="1">
            <a:prstTxWarp prst="textNoShape">
              <a:avLst/>
            </a:prstTxWarp>
          </a:bodyPr>
          <a:lstStyle>
            <a:lvl1pPr algn="r" defTabSz="941987">
              <a:defRPr sz="1200" b="0">
                <a:latin typeface="Arial" charset="0"/>
              </a:defRPr>
            </a:lvl1pPr>
          </a:lstStyle>
          <a:p>
            <a:pPr>
              <a:defRPr/>
            </a:pPr>
            <a:fld id="{B5D8D5C4-403E-44DB-8907-2F9A5D83E72F}" type="datetime1">
              <a:rPr lang="es-ES" smtClean="0"/>
              <a:pPr>
                <a:defRPr/>
              </a:pPr>
              <a:t>01/04/2014</a:t>
            </a:fld>
            <a:endParaRPr lang="es-ES" dirty="0"/>
          </a:p>
        </p:txBody>
      </p:sp>
      <p:sp>
        <p:nvSpPr>
          <p:cNvPr id="25604" name="Rectangle 4"/>
          <p:cNvSpPr>
            <a:spLocks noGrp="1" noChangeArrowheads="1"/>
          </p:cNvSpPr>
          <p:nvPr>
            <p:ph type="ftr" sz="quarter" idx="2"/>
          </p:nvPr>
        </p:nvSpPr>
        <p:spPr bwMode="auto">
          <a:xfrm>
            <a:off x="0" y="9348713"/>
            <a:ext cx="2927822" cy="492204"/>
          </a:xfrm>
          <a:prstGeom prst="rect">
            <a:avLst/>
          </a:prstGeom>
          <a:noFill/>
          <a:ln w="9525">
            <a:noFill/>
            <a:miter lim="800000"/>
            <a:headEnd/>
            <a:tailEnd/>
          </a:ln>
        </p:spPr>
        <p:txBody>
          <a:bodyPr vert="horz" wrap="square" lIns="94073" tIns="47036" rIns="94073" bIns="47036" numCol="1" anchor="b" anchorCtr="0" compatLnSpc="1">
            <a:prstTxWarp prst="textNoShape">
              <a:avLst/>
            </a:prstTxWarp>
          </a:bodyPr>
          <a:lstStyle>
            <a:lvl1pPr algn="l" defTabSz="941987">
              <a:defRPr sz="1200" b="0">
                <a:latin typeface="Arial" charset="0"/>
              </a:defRPr>
            </a:lvl1pPr>
          </a:lstStyle>
          <a:p>
            <a:pPr>
              <a:defRPr/>
            </a:pPr>
            <a:endParaRPr lang="es-ES" dirty="0"/>
          </a:p>
        </p:txBody>
      </p:sp>
      <p:sp>
        <p:nvSpPr>
          <p:cNvPr id="25605" name="Rectangle 5"/>
          <p:cNvSpPr>
            <a:spLocks noGrp="1" noChangeArrowheads="1"/>
          </p:cNvSpPr>
          <p:nvPr>
            <p:ph type="sldNum" sz="quarter" idx="3"/>
          </p:nvPr>
        </p:nvSpPr>
        <p:spPr bwMode="auto">
          <a:xfrm>
            <a:off x="3826992" y="9348713"/>
            <a:ext cx="2926245" cy="492204"/>
          </a:xfrm>
          <a:prstGeom prst="rect">
            <a:avLst/>
          </a:prstGeom>
          <a:noFill/>
          <a:ln w="9525">
            <a:noFill/>
            <a:miter lim="800000"/>
            <a:headEnd/>
            <a:tailEnd/>
          </a:ln>
        </p:spPr>
        <p:txBody>
          <a:bodyPr vert="horz" wrap="square" lIns="94073" tIns="47036" rIns="94073" bIns="47036" numCol="1" anchor="b" anchorCtr="0" compatLnSpc="1">
            <a:prstTxWarp prst="textNoShape">
              <a:avLst/>
            </a:prstTxWarp>
          </a:bodyPr>
          <a:lstStyle>
            <a:lvl1pPr algn="r" defTabSz="941987">
              <a:defRPr sz="1200" b="0">
                <a:latin typeface="Arial" charset="0"/>
              </a:defRPr>
            </a:lvl1pPr>
          </a:lstStyle>
          <a:p>
            <a:pPr>
              <a:defRPr/>
            </a:pPr>
            <a:fld id="{48B5FA2F-6102-427D-8417-64C33270533A}" type="slidenum">
              <a:rPr lang="es-ES" smtClean="0"/>
              <a:pPr>
                <a:defRPr/>
              </a:pPr>
              <a:t>‹#›</a:t>
            </a:fld>
            <a:endParaRPr lang="es-ES" dirty="0"/>
          </a:p>
        </p:txBody>
      </p:sp>
    </p:spTree>
    <p:extLst>
      <p:ext uri="{BB962C8B-B14F-4D97-AF65-F5344CB8AC3E}">
        <p14:creationId xmlns:p14="http://schemas.microsoft.com/office/powerpoint/2010/main" val="1122786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27822" cy="492205"/>
          </a:xfrm>
          <a:prstGeom prst="rect">
            <a:avLst/>
          </a:prstGeom>
          <a:noFill/>
          <a:ln w="9525">
            <a:noFill/>
            <a:miter lim="800000"/>
            <a:headEnd/>
            <a:tailEnd/>
          </a:ln>
        </p:spPr>
        <p:txBody>
          <a:bodyPr vert="horz" wrap="square" lIns="94073" tIns="47036" rIns="94073" bIns="47036" numCol="1" anchor="t" anchorCtr="0" compatLnSpc="1">
            <a:prstTxWarp prst="textNoShape">
              <a:avLst/>
            </a:prstTxWarp>
          </a:bodyPr>
          <a:lstStyle>
            <a:lvl1pPr algn="l" defTabSz="941987">
              <a:defRPr sz="1200" b="0">
                <a:latin typeface="Arial" charset="0"/>
              </a:defRPr>
            </a:lvl1pPr>
          </a:lstStyle>
          <a:p>
            <a:pPr>
              <a:defRPr/>
            </a:pPr>
            <a:endParaRPr lang="es-ES" dirty="0"/>
          </a:p>
        </p:txBody>
      </p:sp>
      <p:sp>
        <p:nvSpPr>
          <p:cNvPr id="6147" name="Rectangle 3"/>
          <p:cNvSpPr>
            <a:spLocks noGrp="1" noChangeArrowheads="1"/>
          </p:cNvSpPr>
          <p:nvPr>
            <p:ph type="dt" idx="1"/>
          </p:nvPr>
        </p:nvSpPr>
        <p:spPr bwMode="auto">
          <a:xfrm>
            <a:off x="3826992" y="0"/>
            <a:ext cx="2926245" cy="492205"/>
          </a:xfrm>
          <a:prstGeom prst="rect">
            <a:avLst/>
          </a:prstGeom>
          <a:noFill/>
          <a:ln w="9525">
            <a:noFill/>
            <a:miter lim="800000"/>
            <a:headEnd/>
            <a:tailEnd/>
          </a:ln>
        </p:spPr>
        <p:txBody>
          <a:bodyPr vert="horz" wrap="square" lIns="94073" tIns="47036" rIns="94073" bIns="47036" numCol="1" anchor="t" anchorCtr="0" compatLnSpc="1">
            <a:prstTxWarp prst="textNoShape">
              <a:avLst/>
            </a:prstTxWarp>
          </a:bodyPr>
          <a:lstStyle>
            <a:lvl1pPr algn="r" defTabSz="941987">
              <a:defRPr sz="1200" b="0">
                <a:latin typeface="Arial" charset="0"/>
              </a:defRPr>
            </a:lvl1pPr>
          </a:lstStyle>
          <a:p>
            <a:pPr>
              <a:defRPr/>
            </a:pPr>
            <a:fld id="{A96FD19D-D996-49C4-831A-92DB253ACB6E}" type="datetime1">
              <a:rPr lang="es-ES" smtClean="0"/>
              <a:pPr>
                <a:defRPr/>
              </a:pPr>
              <a:t>01/04/2014</a:t>
            </a:fld>
            <a:endParaRPr lang="es-ES" dirty="0"/>
          </a:p>
        </p:txBody>
      </p:sp>
      <p:sp>
        <p:nvSpPr>
          <p:cNvPr id="36868" name="Rectangle 4"/>
          <p:cNvSpPr>
            <a:spLocks noGrp="1" noRot="1" noChangeAspect="1" noChangeArrowheads="1" noTextEdit="1"/>
          </p:cNvSpPr>
          <p:nvPr>
            <p:ph type="sldImg" idx="2"/>
          </p:nvPr>
        </p:nvSpPr>
        <p:spPr bwMode="auto">
          <a:xfrm>
            <a:off x="712788" y="738188"/>
            <a:ext cx="5332412" cy="3692525"/>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75166" y="4676732"/>
            <a:ext cx="5404481" cy="4428254"/>
          </a:xfrm>
          <a:prstGeom prst="rect">
            <a:avLst/>
          </a:prstGeom>
          <a:noFill/>
          <a:ln w="9525">
            <a:noFill/>
            <a:miter lim="800000"/>
            <a:headEnd/>
            <a:tailEnd/>
          </a:ln>
        </p:spPr>
        <p:txBody>
          <a:bodyPr vert="horz" wrap="square" lIns="94073" tIns="47036" rIns="94073" bIns="47036" numCol="1" anchor="t" anchorCtr="0" compatLnSpc="1">
            <a:prstTxWarp prst="textNoShape">
              <a:avLst/>
            </a:prstTxWarp>
          </a:bodyPr>
          <a:lstStyle/>
          <a:p>
            <a:pPr lvl="0"/>
            <a:r>
              <a:rPr lang="es-ES" noProof="0" dirty="0" err="1" smtClean="0"/>
              <a:t>Click</a:t>
            </a:r>
            <a:r>
              <a:rPr lang="es-ES" noProof="0" dirty="0" smtClean="0"/>
              <a:t> to </a:t>
            </a:r>
            <a:r>
              <a:rPr lang="es-ES" noProof="0" dirty="0" err="1" smtClean="0"/>
              <a:t>edit</a:t>
            </a:r>
            <a:r>
              <a:rPr lang="es-ES" noProof="0" dirty="0" smtClean="0"/>
              <a:t> Master </a:t>
            </a:r>
            <a:r>
              <a:rPr lang="es-ES" noProof="0" dirty="0" err="1" smtClean="0"/>
              <a:t>text</a:t>
            </a:r>
            <a:r>
              <a:rPr lang="es-ES" noProof="0" dirty="0" smtClean="0"/>
              <a:t> </a:t>
            </a:r>
            <a:r>
              <a:rPr lang="es-ES" noProof="0" dirty="0" err="1" smtClean="0"/>
              <a:t>styles</a:t>
            </a:r>
            <a:endParaRPr lang="es-ES" noProof="0" dirty="0" smtClean="0"/>
          </a:p>
          <a:p>
            <a:pPr lvl="1"/>
            <a:r>
              <a:rPr lang="es-ES" noProof="0" dirty="0" err="1" smtClean="0"/>
              <a:t>Second</a:t>
            </a:r>
            <a:r>
              <a:rPr lang="es-ES" noProof="0" dirty="0" smtClean="0"/>
              <a:t> </a:t>
            </a:r>
            <a:r>
              <a:rPr lang="es-ES" noProof="0" dirty="0" err="1" smtClean="0"/>
              <a:t>level</a:t>
            </a:r>
            <a:endParaRPr lang="es-ES" noProof="0" dirty="0" smtClean="0"/>
          </a:p>
          <a:p>
            <a:pPr lvl="2"/>
            <a:r>
              <a:rPr lang="es-ES" noProof="0" dirty="0" err="1" smtClean="0"/>
              <a:t>Third</a:t>
            </a:r>
            <a:r>
              <a:rPr lang="es-ES" noProof="0" dirty="0" smtClean="0"/>
              <a:t> </a:t>
            </a:r>
            <a:r>
              <a:rPr lang="es-ES" noProof="0" dirty="0" err="1" smtClean="0"/>
              <a:t>level</a:t>
            </a:r>
            <a:endParaRPr lang="es-ES" noProof="0" dirty="0" smtClean="0"/>
          </a:p>
          <a:p>
            <a:pPr lvl="3"/>
            <a:r>
              <a:rPr lang="es-ES" noProof="0" dirty="0" err="1" smtClean="0"/>
              <a:t>Fourth</a:t>
            </a:r>
            <a:r>
              <a:rPr lang="es-ES" noProof="0" dirty="0" smtClean="0"/>
              <a:t> </a:t>
            </a:r>
            <a:r>
              <a:rPr lang="es-ES" noProof="0" dirty="0" err="1" smtClean="0"/>
              <a:t>level</a:t>
            </a:r>
            <a:endParaRPr lang="es-ES" noProof="0" dirty="0" smtClean="0"/>
          </a:p>
          <a:p>
            <a:pPr lvl="4"/>
            <a:r>
              <a:rPr lang="es-ES" noProof="0" dirty="0" err="1" smtClean="0"/>
              <a:t>Fifth</a:t>
            </a:r>
            <a:r>
              <a:rPr lang="es-ES" noProof="0" dirty="0" smtClean="0"/>
              <a:t> </a:t>
            </a:r>
            <a:r>
              <a:rPr lang="es-ES" noProof="0" dirty="0" err="1" smtClean="0"/>
              <a:t>level</a:t>
            </a:r>
            <a:endParaRPr lang="es-ES" noProof="0" dirty="0" smtClean="0"/>
          </a:p>
        </p:txBody>
      </p:sp>
      <p:sp>
        <p:nvSpPr>
          <p:cNvPr id="6150" name="Rectangle 6"/>
          <p:cNvSpPr>
            <a:spLocks noGrp="1" noChangeArrowheads="1"/>
          </p:cNvSpPr>
          <p:nvPr>
            <p:ph type="ftr" sz="quarter" idx="4"/>
          </p:nvPr>
        </p:nvSpPr>
        <p:spPr bwMode="auto">
          <a:xfrm>
            <a:off x="0" y="9348713"/>
            <a:ext cx="2927822" cy="492204"/>
          </a:xfrm>
          <a:prstGeom prst="rect">
            <a:avLst/>
          </a:prstGeom>
          <a:noFill/>
          <a:ln w="9525">
            <a:noFill/>
            <a:miter lim="800000"/>
            <a:headEnd/>
            <a:tailEnd/>
          </a:ln>
        </p:spPr>
        <p:txBody>
          <a:bodyPr vert="horz" wrap="square" lIns="94073" tIns="47036" rIns="94073" bIns="47036" numCol="1" anchor="b" anchorCtr="0" compatLnSpc="1">
            <a:prstTxWarp prst="textNoShape">
              <a:avLst/>
            </a:prstTxWarp>
          </a:bodyPr>
          <a:lstStyle>
            <a:lvl1pPr algn="l" defTabSz="941987">
              <a:defRPr sz="1200" b="0">
                <a:latin typeface="Arial" charset="0"/>
              </a:defRPr>
            </a:lvl1pPr>
          </a:lstStyle>
          <a:p>
            <a:pPr>
              <a:defRPr/>
            </a:pPr>
            <a:endParaRPr lang="es-ES" dirty="0"/>
          </a:p>
        </p:txBody>
      </p:sp>
      <p:sp>
        <p:nvSpPr>
          <p:cNvPr id="6151" name="Rectangle 7"/>
          <p:cNvSpPr>
            <a:spLocks noGrp="1" noChangeArrowheads="1"/>
          </p:cNvSpPr>
          <p:nvPr>
            <p:ph type="sldNum" sz="quarter" idx="5"/>
          </p:nvPr>
        </p:nvSpPr>
        <p:spPr bwMode="auto">
          <a:xfrm>
            <a:off x="3826992" y="9348713"/>
            <a:ext cx="2926245" cy="492204"/>
          </a:xfrm>
          <a:prstGeom prst="rect">
            <a:avLst/>
          </a:prstGeom>
          <a:noFill/>
          <a:ln w="9525">
            <a:noFill/>
            <a:miter lim="800000"/>
            <a:headEnd/>
            <a:tailEnd/>
          </a:ln>
        </p:spPr>
        <p:txBody>
          <a:bodyPr vert="horz" wrap="square" lIns="94073" tIns="47036" rIns="94073" bIns="47036" numCol="1" anchor="b" anchorCtr="0" compatLnSpc="1">
            <a:prstTxWarp prst="textNoShape">
              <a:avLst/>
            </a:prstTxWarp>
          </a:bodyPr>
          <a:lstStyle>
            <a:lvl1pPr algn="r" defTabSz="941987">
              <a:defRPr sz="1200" b="0">
                <a:latin typeface="Arial" charset="0"/>
              </a:defRPr>
            </a:lvl1pPr>
          </a:lstStyle>
          <a:p>
            <a:pPr>
              <a:defRPr/>
            </a:pPr>
            <a:fld id="{4147C492-EF32-48A8-A8BF-DD42FB012248}" type="slidenum">
              <a:rPr lang="es-ES" smtClean="0"/>
              <a:pPr>
                <a:defRPr/>
              </a:pPr>
              <a:t>‹#›</a:t>
            </a:fld>
            <a:endParaRPr lang="es-ES" dirty="0"/>
          </a:p>
        </p:txBody>
      </p:sp>
    </p:spTree>
    <p:extLst>
      <p:ext uri="{BB962C8B-B14F-4D97-AF65-F5344CB8AC3E}">
        <p14:creationId xmlns:p14="http://schemas.microsoft.com/office/powerpoint/2010/main" val="3264689643"/>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FBB0A9F-81CE-4C53-BE2C-C259B6F766E5}" type="slidenum">
              <a:rPr lang="es-ES" smtClean="0"/>
              <a:pPr>
                <a:defRPr/>
              </a:pPr>
              <a:t>1</a:t>
            </a:fld>
            <a:endParaRPr lang="es-ES" dirty="0"/>
          </a:p>
        </p:txBody>
      </p:sp>
      <p:sp>
        <p:nvSpPr>
          <p:cNvPr id="391170"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noFill/>
          <a:ln/>
        </p:spPr>
        <p:txBody>
          <a:bodyPr/>
          <a:lstStyle/>
          <a:p>
            <a:endParaRPr lang="es-ES" dirty="0" smtClean="0">
              <a:latin typeface="Frutiger 45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10</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11</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12</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13</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14</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8" y="4675980"/>
            <a:ext cx="4538439" cy="4429125"/>
          </a:xfrm>
        </p:spPr>
        <p:txBody>
          <a:bodyPr/>
          <a:lstStyle/>
          <a:p>
            <a:endParaRPr lang="es-E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15</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16</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8" y="4675980"/>
            <a:ext cx="4538439" cy="4429125"/>
          </a:xfrm>
        </p:spPr>
        <p:txBody>
          <a:bodyPr/>
          <a:lstStyle/>
          <a:p>
            <a:endParaRPr lang="es-E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17</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18</a:t>
            </a:fld>
            <a:endParaRPr lang="es-ES" dirty="0"/>
          </a:p>
        </p:txBody>
      </p:sp>
    </p:spTree>
    <p:extLst>
      <p:ext uri="{BB962C8B-B14F-4D97-AF65-F5344CB8AC3E}">
        <p14:creationId xmlns:p14="http://schemas.microsoft.com/office/powerpoint/2010/main" val="100595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19</a:t>
            </a:fld>
            <a:endParaRPr lang="es-ES" dirty="0"/>
          </a:p>
        </p:txBody>
      </p:sp>
    </p:spTree>
    <p:extLst>
      <p:ext uri="{BB962C8B-B14F-4D97-AF65-F5344CB8AC3E}">
        <p14:creationId xmlns:p14="http://schemas.microsoft.com/office/powerpoint/2010/main" val="10059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2</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20</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21</a:t>
            </a:fld>
            <a:endParaRPr lang="es-ES" dirty="0"/>
          </a:p>
        </p:txBody>
      </p:sp>
    </p:spTree>
    <p:extLst>
      <p:ext uri="{BB962C8B-B14F-4D97-AF65-F5344CB8AC3E}">
        <p14:creationId xmlns:p14="http://schemas.microsoft.com/office/powerpoint/2010/main" val="3736605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22</a:t>
            </a:fld>
            <a:endParaRPr lang="es-ES" dirty="0"/>
          </a:p>
        </p:txBody>
      </p:sp>
    </p:spTree>
    <p:extLst>
      <p:ext uri="{BB962C8B-B14F-4D97-AF65-F5344CB8AC3E}">
        <p14:creationId xmlns:p14="http://schemas.microsoft.com/office/powerpoint/2010/main" val="3736605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23</a:t>
            </a:fld>
            <a:endParaRPr lang="es-ES" dirty="0"/>
          </a:p>
        </p:txBody>
      </p:sp>
    </p:spTree>
    <p:extLst>
      <p:ext uri="{BB962C8B-B14F-4D97-AF65-F5344CB8AC3E}">
        <p14:creationId xmlns:p14="http://schemas.microsoft.com/office/powerpoint/2010/main" val="373660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24</a:t>
            </a:fld>
            <a:endParaRPr lang="es-ES" dirty="0"/>
          </a:p>
        </p:txBody>
      </p:sp>
    </p:spTree>
    <p:extLst>
      <p:ext uri="{BB962C8B-B14F-4D97-AF65-F5344CB8AC3E}">
        <p14:creationId xmlns:p14="http://schemas.microsoft.com/office/powerpoint/2010/main" val="426682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25</a:t>
            </a:fld>
            <a:endParaRPr lang="es-ES" dirty="0"/>
          </a:p>
        </p:txBody>
      </p:sp>
    </p:spTree>
    <p:extLst>
      <p:ext uri="{BB962C8B-B14F-4D97-AF65-F5344CB8AC3E}">
        <p14:creationId xmlns:p14="http://schemas.microsoft.com/office/powerpoint/2010/main" val="3774417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27</a:t>
            </a:fld>
            <a:endParaRPr lang="es-ES" dirty="0"/>
          </a:p>
        </p:txBody>
      </p:sp>
    </p:spTree>
    <p:extLst>
      <p:ext uri="{BB962C8B-B14F-4D97-AF65-F5344CB8AC3E}">
        <p14:creationId xmlns:p14="http://schemas.microsoft.com/office/powerpoint/2010/main" val="2388854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29</a:t>
            </a:fld>
            <a:endParaRPr lang="es-ES" dirty="0"/>
          </a:p>
        </p:txBody>
      </p:sp>
    </p:spTree>
    <p:extLst>
      <p:ext uri="{BB962C8B-B14F-4D97-AF65-F5344CB8AC3E}">
        <p14:creationId xmlns:p14="http://schemas.microsoft.com/office/powerpoint/2010/main" val="3202733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http://www.expansion.com/blogs/conthe/2013/04/29/sistema-electrico-y-deficit-tarifario.html</a:t>
            </a:r>
          </a:p>
          <a:p>
            <a:endParaRPr lang="pt-P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http://economia.elpais.com/economia/2013/12/04/actualidad/1386155247_762860.html</a:t>
            </a:r>
          </a:p>
          <a:p>
            <a:endParaRPr lang="pt-P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http://economia.elpais.com/economia/2014/02/17/actualidad/1392643763_449472.html?rel=rosEP</a:t>
            </a:r>
          </a:p>
          <a:p>
            <a:endParaRPr lang="pt-P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http://www.expansion.com/blogs/conthe/2012/03/21/el-deficit-tarifario-causas-y-soluciones.html</a:t>
            </a:r>
          </a:p>
          <a:p>
            <a:endParaRPr lang="pt-P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http://www.rankia.com/blog/ecos-solares/1104599-como-reducir-deficit-tarifa-cargarse-renovables-soluciones-para-sacar-17-300-millones-luz</a:t>
            </a:r>
          </a:p>
          <a:p>
            <a:endParaRPr lang="pt-PT"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30</a:t>
            </a:fld>
            <a:endParaRPr lang="es-ES" dirty="0"/>
          </a:p>
        </p:txBody>
      </p:sp>
    </p:spTree>
    <p:extLst>
      <p:ext uri="{BB962C8B-B14F-4D97-AF65-F5344CB8AC3E}">
        <p14:creationId xmlns:p14="http://schemas.microsoft.com/office/powerpoint/2010/main" val="340149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31</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723900" y="744538"/>
            <a:ext cx="5308600" cy="3676650"/>
          </a:xfrm>
          <a:ln/>
        </p:spPr>
      </p:sp>
      <p:sp>
        <p:nvSpPr>
          <p:cNvPr id="65539" name="Rectangle 3"/>
          <p:cNvSpPr>
            <a:spLocks noGrp="1" noChangeArrowheads="1"/>
          </p:cNvSpPr>
          <p:nvPr>
            <p:ph type="body" idx="1"/>
          </p:nvPr>
        </p:nvSpPr>
        <p:spPr>
          <a:noFill/>
          <a:ln w="9525"/>
        </p:spPr>
        <p:txBody>
          <a:bodyPr/>
          <a:lstStyle/>
          <a:p>
            <a:endParaRPr lang="es-ES" dirty="0"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723900" y="746125"/>
            <a:ext cx="5308600" cy="3676650"/>
          </a:xfrm>
          <a:ln/>
        </p:spPr>
      </p:sp>
      <p:sp>
        <p:nvSpPr>
          <p:cNvPr id="71683" name="Rectangle 3"/>
          <p:cNvSpPr>
            <a:spLocks noGrp="1" noChangeArrowheads="1"/>
          </p:cNvSpPr>
          <p:nvPr>
            <p:ph type="body" idx="1"/>
          </p:nvPr>
        </p:nvSpPr>
        <p:spPr>
          <a:xfrm>
            <a:off x="901750" y="4674691"/>
            <a:ext cx="4951314" cy="4431950"/>
          </a:xfrm>
          <a:noFill/>
          <a:ln w="9525"/>
        </p:spPr>
        <p:txBody>
          <a:bodyPr lIns="89938" tIns="44180" rIns="89938" bIns="44180"/>
          <a:lstStyle/>
          <a:p>
            <a:pPr>
              <a:buFontTx/>
              <a:buNone/>
            </a:pPr>
            <a:endParaRPr lang="es-ES" dirty="0"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723900" y="744538"/>
            <a:ext cx="5308600" cy="3676650"/>
          </a:xfrm>
          <a:ln/>
        </p:spPr>
      </p:sp>
      <p:sp>
        <p:nvSpPr>
          <p:cNvPr id="65539" name="Rectangle 3"/>
          <p:cNvSpPr>
            <a:spLocks noGrp="1" noChangeArrowheads="1"/>
          </p:cNvSpPr>
          <p:nvPr>
            <p:ph type="body" idx="1"/>
          </p:nvPr>
        </p:nvSpPr>
        <p:spPr>
          <a:noFill/>
          <a:ln w="9525"/>
        </p:spPr>
        <p:txBody>
          <a:bodyPr/>
          <a:lstStyle/>
          <a:p>
            <a:endParaRPr lang="es-ES" dirty="0"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723900" y="744538"/>
            <a:ext cx="5308600" cy="3676650"/>
          </a:xfrm>
          <a:ln/>
        </p:spPr>
      </p:sp>
      <p:sp>
        <p:nvSpPr>
          <p:cNvPr id="65539" name="Rectangle 3"/>
          <p:cNvSpPr>
            <a:spLocks noGrp="1" noChangeArrowheads="1"/>
          </p:cNvSpPr>
          <p:nvPr>
            <p:ph type="body" idx="1"/>
          </p:nvPr>
        </p:nvSpPr>
        <p:spPr>
          <a:noFill/>
          <a:ln w="9525"/>
        </p:spPr>
        <p:txBody>
          <a:bodyPr/>
          <a:lstStyle/>
          <a:p>
            <a:endParaRPr lang="es-ES" dirty="0"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36</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37</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38</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39</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40</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41</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42</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43</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44</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45</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46</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47</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48</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49</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pPr>
              <a:defRPr/>
            </a:pPr>
            <a:fld id="{A96FD19D-D996-49C4-831A-92DB253ACB6E}" type="datetime1">
              <a:rPr lang="es-ES" smtClean="0"/>
              <a:pPr>
                <a:defRPr/>
              </a:pPr>
              <a:t>01/04/2014</a:t>
            </a:fld>
            <a:endParaRPr lang="es-ES" dirty="0"/>
          </a:p>
        </p:txBody>
      </p:sp>
      <p:sp>
        <p:nvSpPr>
          <p:cNvPr id="5" name="Slide Number Placeholder 4"/>
          <p:cNvSpPr>
            <a:spLocks noGrp="1"/>
          </p:cNvSpPr>
          <p:nvPr>
            <p:ph type="sldNum" sz="quarter" idx="11"/>
          </p:nvPr>
        </p:nvSpPr>
        <p:spPr/>
        <p:txBody>
          <a:bodyPr/>
          <a:lstStyle/>
          <a:p>
            <a:pPr>
              <a:defRPr/>
            </a:pPr>
            <a:fld id="{4147C492-EF32-48A8-A8BF-DD42FB012248}" type="slidenum">
              <a:rPr lang="es-ES" smtClean="0"/>
              <a:pPr>
                <a:defRPr/>
              </a:pPr>
              <a:t>50</a:t>
            </a:fld>
            <a:endParaRPr lang="es-ES" dirty="0"/>
          </a:p>
        </p:txBody>
      </p:sp>
    </p:spTree>
    <p:extLst>
      <p:ext uri="{BB962C8B-B14F-4D97-AF65-F5344CB8AC3E}">
        <p14:creationId xmlns:p14="http://schemas.microsoft.com/office/powerpoint/2010/main" val="2583760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5</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6</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7</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8</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r>
              <a:rPr lang="es-ES" dirty="0" smtClean="0"/>
              <a:t>¿Qué significa “</a:t>
            </a:r>
            <a:r>
              <a:rPr lang="es-ES" dirty="0" err="1" smtClean="0"/>
              <a:t>utility</a:t>
            </a:r>
            <a:r>
              <a:rPr lang="es-ES" dirty="0" smtClean="0"/>
              <a:t>”?</a:t>
            </a:r>
          </a:p>
          <a:p>
            <a:endParaRPr lang="es-ES" dirty="0" smtClean="0"/>
          </a:p>
          <a:p>
            <a:r>
              <a:rPr lang="es-ES" dirty="0" smtClean="0"/>
              <a:t>“</a:t>
            </a:r>
            <a:r>
              <a:rPr lang="es-ES" dirty="0" err="1" smtClean="0"/>
              <a:t>Utility</a:t>
            </a:r>
            <a:r>
              <a:rPr lang="es-ES" dirty="0" smtClean="0"/>
              <a:t>” </a:t>
            </a:r>
            <a:r>
              <a:rPr lang="es-ES" dirty="0" err="1" smtClean="0"/>
              <a:t>or</a:t>
            </a:r>
            <a:r>
              <a:rPr lang="es-ES" dirty="0" smtClean="0"/>
              <a:t> “</a:t>
            </a:r>
            <a:r>
              <a:rPr lang="es-ES" dirty="0" err="1" smtClean="0"/>
              <a:t>Public</a:t>
            </a:r>
            <a:r>
              <a:rPr lang="es-ES" dirty="0" smtClean="0"/>
              <a:t> </a:t>
            </a:r>
            <a:r>
              <a:rPr lang="es-ES" dirty="0" err="1" smtClean="0"/>
              <a:t>Utility</a:t>
            </a:r>
            <a:r>
              <a:rPr lang="es-ES" dirty="0" smtClean="0"/>
              <a:t>” es una compañía (de propiedad pública o privada) que provee un servicio público/esencial (electricidad, gas, agua, otros) y que posee, opera y mantiene toda la infraestructura necesaria para poder proveer dicho servicio. Las </a:t>
            </a:r>
            <a:r>
              <a:rPr lang="es-ES" dirty="0" err="1" smtClean="0"/>
              <a:t>utilities</a:t>
            </a:r>
            <a:r>
              <a:rPr lang="es-ES" dirty="0" smtClean="0"/>
              <a:t> suelen estar reguladas por los gobiernos con el fin de controlar el ejercicio de poder de mercado, facilitar la competencia, promover las inversiones y la expansión del sistema, controlar la calidad del servicio, etc.</a:t>
            </a:r>
          </a:p>
          <a:p>
            <a:r>
              <a:rPr lang="es-ES" dirty="0" smtClean="0"/>
              <a:t>Un servicio básico como el agua, la electricidad o el gas o la compañía que provee dicho servicio. Estas compañías suelen estar reguladas por el gobierno.</a:t>
            </a:r>
          </a:p>
          <a:p>
            <a:r>
              <a:rPr lang="es-ES" dirty="0" smtClean="0"/>
              <a:t>Compañías encargadas de los servicios esenciales de agua, gas y electricidad.</a:t>
            </a:r>
          </a:p>
          <a:p>
            <a:r>
              <a:rPr lang="es-ES" dirty="0" smtClean="0"/>
              <a:t>Empresa que es propietaria o que opera instalaciones de generación, transporte o distribución de agua, gas o electricidad.</a:t>
            </a:r>
          </a:p>
          <a:p>
            <a:endParaRPr lang="es-E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4D27D-B826-46F4-855B-C5140FB0A0B7}" type="slidenum">
              <a:rPr lang="es-ES" smtClean="0"/>
              <a:pPr/>
              <a:t>9</a:t>
            </a:fld>
            <a:endParaRPr lang="es-ES" dirty="0"/>
          </a:p>
        </p:txBody>
      </p:sp>
      <p:sp>
        <p:nvSpPr>
          <p:cNvPr id="225282" name="Rectangle 2"/>
          <p:cNvSpPr>
            <a:spLocks noGrp="1" noRot="1" noChangeAspect="1" noChangeArrowheads="1" noTextEdit="1"/>
          </p:cNvSpPr>
          <p:nvPr>
            <p:ph type="sldImg"/>
          </p:nvPr>
        </p:nvSpPr>
        <p:spPr>
          <a:xfrm>
            <a:off x="714375" y="739775"/>
            <a:ext cx="5327650" cy="3689350"/>
          </a:xfrm>
          <a:ln/>
        </p:spPr>
      </p:sp>
      <p:sp>
        <p:nvSpPr>
          <p:cNvPr id="225283" name="Rectangle 3"/>
          <p:cNvSpPr>
            <a:spLocks noGrp="1" noChangeArrowheads="1"/>
          </p:cNvSpPr>
          <p:nvPr>
            <p:ph type="body" idx="1"/>
          </p:nvPr>
        </p:nvSpPr>
        <p:spPr>
          <a:xfrm>
            <a:off x="1108977" y="4675979"/>
            <a:ext cx="4538439" cy="4429125"/>
          </a:xfrm>
        </p:spPr>
        <p:txBody>
          <a:bodyPr/>
          <a:lstStyle/>
          <a:p>
            <a:endParaRPr lang="es-E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SigHPD_2x_large_gry.png"/>
          <p:cNvPicPr>
            <a:picLocks noChangeAspect="1"/>
          </p:cNvPicPr>
          <p:nvPr userDrawn="1"/>
        </p:nvPicPr>
        <p:blipFill>
          <a:blip r:embed="rId2" cstate="print"/>
          <a:stretch>
            <a:fillRect/>
          </a:stretch>
        </p:blipFill>
        <p:spPr>
          <a:xfrm>
            <a:off x="535516" y="2169806"/>
            <a:ext cx="3789799" cy="1830907"/>
          </a:xfrm>
          <a:prstGeom prst="rect">
            <a:avLst/>
          </a:prstGeom>
        </p:spPr>
      </p:pic>
      <p:cxnSp>
        <p:nvCxnSpPr>
          <p:cNvPr id="12" name="Straight Connector 11"/>
          <p:cNvCxnSpPr>
            <a:cxnSpLocks noChangeShapeType="1"/>
          </p:cNvCxnSpPr>
          <p:nvPr userDrawn="1"/>
        </p:nvCxnSpPr>
        <p:spPr bwMode="auto">
          <a:xfrm>
            <a:off x="0" y="3432175"/>
            <a:ext cx="9906000" cy="1588"/>
          </a:xfrm>
          <a:prstGeom prst="line">
            <a:avLst/>
          </a:prstGeom>
          <a:noFill/>
          <a:ln w="25400" algn="ctr">
            <a:solidFill>
              <a:srgbClr val="FF0000"/>
            </a:solidFill>
            <a:round/>
            <a:headEnd/>
            <a:tailEnd/>
          </a:ln>
        </p:spPr>
      </p:cxnSp>
      <p:sp>
        <p:nvSpPr>
          <p:cNvPr id="232455" name="Rectangle 3"/>
          <p:cNvSpPr>
            <a:spLocks noGrp="1" noChangeArrowheads="1"/>
          </p:cNvSpPr>
          <p:nvPr>
            <p:ph type="ctrTitle"/>
          </p:nvPr>
        </p:nvSpPr>
        <p:spPr>
          <a:xfrm>
            <a:off x="571500" y="610425"/>
            <a:ext cx="8420100" cy="1470025"/>
          </a:xfrm>
        </p:spPr>
        <p:txBody>
          <a:bodyPr/>
          <a:lstStyle>
            <a:lvl1pPr>
              <a:defRPr sz="3200"/>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pic>
        <p:nvPicPr>
          <p:cNvPr id="13" name="Picture 4"/>
          <p:cNvPicPr>
            <a:picLocks noChangeAspect="1" noChangeArrowheads="1"/>
          </p:cNvPicPr>
          <p:nvPr userDrawn="1"/>
        </p:nvPicPr>
        <p:blipFill>
          <a:blip r:embed="rId3" cstate="print"/>
          <a:srcRect/>
          <a:stretch>
            <a:fillRect/>
          </a:stretch>
        </p:blipFill>
        <p:spPr bwMode="gray">
          <a:xfrm>
            <a:off x="0" y="3466211"/>
            <a:ext cx="9906000" cy="3115340"/>
          </a:xfrm>
          <a:prstGeom prst="rect">
            <a:avLst/>
          </a:prstGeom>
          <a:noFill/>
          <a:ln w="9525" algn="ctr">
            <a:noFill/>
            <a:miter lim="800000"/>
            <a:headEnd/>
            <a:tailEnd/>
          </a:ln>
          <a:effectLst/>
        </p:spPr>
      </p:pic>
      <p:sp>
        <p:nvSpPr>
          <p:cNvPr id="8" name="Rectangle 66"/>
          <p:cNvSpPr txBox="1">
            <a:spLocks noChangeArrowheads="1"/>
          </p:cNvSpPr>
          <p:nvPr userDrawn="1"/>
        </p:nvSpPr>
        <p:spPr bwMode="gray">
          <a:xfrm>
            <a:off x="3609385" y="6646863"/>
            <a:ext cx="2286000" cy="16668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l">
              <a:spcBef>
                <a:spcPct val="0"/>
              </a:spcBef>
              <a:buSzTx/>
              <a:buFontTx/>
              <a:buNone/>
              <a:defRPr sz="1000" b="0"/>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Copyright © 2012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Accenture</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All</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Rights</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Reserved</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a:t>
            </a:r>
            <a:endParaRPr kumimoji="0" lang="es-ES" sz="8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Vertical Text Placeholder 2"/>
          <p:cNvSpPr>
            <a:spLocks noGrp="1"/>
          </p:cNvSpPr>
          <p:nvPr>
            <p:ph type="body" orient="vert" idx="1"/>
          </p:nvPr>
        </p:nvSpPr>
        <p:spPr/>
        <p:txBody>
          <a:bodyPr vert="eaVert"/>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4"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8463" y="355600"/>
            <a:ext cx="2105025" cy="5435600"/>
          </a:xfrm>
        </p:spPr>
        <p:txBody>
          <a:bodyPr vert="eaVert"/>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Vertical Text Placeholder 2"/>
          <p:cNvSpPr>
            <a:spLocks noGrp="1"/>
          </p:cNvSpPr>
          <p:nvPr>
            <p:ph type="body" orient="vert" idx="1"/>
          </p:nvPr>
        </p:nvSpPr>
        <p:spPr>
          <a:xfrm>
            <a:off x="428625" y="355600"/>
            <a:ext cx="6167438" cy="5435600"/>
          </a:xfrm>
        </p:spPr>
        <p:txBody>
          <a:bodyPr vert="eaVert"/>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4"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28625" y="355600"/>
            <a:ext cx="7251700" cy="1008063"/>
          </a:xfrm>
        </p:spPr>
        <p:txBody>
          <a:body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Table Placeholder 2"/>
          <p:cNvSpPr>
            <a:spLocks noGrp="1"/>
          </p:cNvSpPr>
          <p:nvPr>
            <p:ph type="tbl" idx="1"/>
          </p:nvPr>
        </p:nvSpPr>
        <p:spPr>
          <a:xfrm>
            <a:off x="428625" y="1752600"/>
            <a:ext cx="8424863" cy="4038600"/>
          </a:xfrm>
        </p:spPr>
        <p:txBody>
          <a:bodyPr/>
          <a:lstStyle/>
          <a:p>
            <a:pPr lvl="0"/>
            <a:endParaRPr lang="en-US" noProof="0" dirty="0"/>
          </a:p>
        </p:txBody>
      </p:sp>
      <p:sp>
        <p:nvSpPr>
          <p:cNvPr id="4"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Content Placeholder 2"/>
          <p:cNvSpPr>
            <a:spLocks noGrp="1"/>
          </p:cNvSpPr>
          <p:nvPr>
            <p:ph idx="1"/>
          </p:nvPr>
        </p:nvSpPr>
        <p:spPr/>
        <p:txBody>
          <a:body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4"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lstStyle>
            <a:lvl1pPr algn="l">
              <a:defRPr sz="4000" b="1" cap="all"/>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4"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Content Placeholder 2"/>
          <p:cNvSpPr>
            <a:spLocks noGrp="1"/>
          </p:cNvSpPr>
          <p:nvPr>
            <p:ph sz="half" idx="1"/>
          </p:nvPr>
        </p:nvSpPr>
        <p:spPr>
          <a:xfrm>
            <a:off x="428625" y="1752600"/>
            <a:ext cx="4135438"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4" name="Content Placeholder 3"/>
          <p:cNvSpPr>
            <a:spLocks noGrp="1"/>
          </p:cNvSpPr>
          <p:nvPr>
            <p:ph sz="half" idx="2"/>
          </p:nvPr>
        </p:nvSpPr>
        <p:spPr>
          <a:xfrm>
            <a:off x="4716463" y="1752600"/>
            <a:ext cx="4137025"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5"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7"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5"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endParaRPr lang="es-ES" dirty="0"/>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p:txBody>
      </p:sp>
      <p:sp>
        <p:nvSpPr>
          <p:cNvPr id="5" name="Rectangle 9"/>
          <p:cNvSpPr>
            <a:spLocks noGrp="1" noChangeArrowheads="1"/>
          </p:cNvSpPr>
          <p:nvPr>
            <p:ph type="dt" sz="half" idx="10"/>
          </p:nvPr>
        </p:nvSpPr>
        <p:spPr>
          <a:ln/>
        </p:spPr>
        <p:txBody>
          <a:bodyPr/>
          <a:lstStyle>
            <a:lvl1pPr>
              <a:defRPr/>
            </a:lvl1pPr>
          </a:lstStyle>
          <a:p>
            <a:pPr>
              <a:defRPr/>
            </a:pPr>
            <a:endParaRPr lang="es-E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4"/>
          <p:cNvSpPr>
            <a:spLocks noGrp="1" noChangeArrowheads="1"/>
          </p:cNvSpPr>
          <p:nvPr>
            <p:ph type="body" idx="1"/>
          </p:nvPr>
        </p:nvSpPr>
        <p:spPr bwMode="auto">
          <a:xfrm>
            <a:off x="428625" y="1752600"/>
            <a:ext cx="8424863" cy="40386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s-ES" dirty="0" err="1" smtClean="0"/>
              <a:t>Click</a:t>
            </a:r>
            <a:r>
              <a:rPr lang="es-ES" dirty="0" smtClean="0"/>
              <a:t> to </a:t>
            </a:r>
            <a:r>
              <a:rPr lang="es-ES" dirty="0" err="1" smtClean="0"/>
              <a:t>edit</a:t>
            </a:r>
            <a:r>
              <a:rPr lang="es-ES" dirty="0" smtClean="0"/>
              <a:t> Master </a:t>
            </a:r>
            <a:r>
              <a:rPr lang="es-ES" dirty="0" err="1" smtClean="0"/>
              <a:t>text</a:t>
            </a:r>
            <a:r>
              <a:rPr lang="es-ES" dirty="0" smtClean="0"/>
              <a:t> </a:t>
            </a:r>
            <a:r>
              <a:rPr lang="es-ES" dirty="0" err="1" smtClean="0"/>
              <a:t>styles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ES" dirty="0" smtClean="0"/>
          </a:p>
        </p:txBody>
      </p:sp>
      <p:sp>
        <p:nvSpPr>
          <p:cNvPr id="6150" name="Rectangle 3"/>
          <p:cNvSpPr>
            <a:spLocks noGrp="1" noChangeArrowheads="1"/>
          </p:cNvSpPr>
          <p:nvPr>
            <p:ph type="title"/>
          </p:nvPr>
        </p:nvSpPr>
        <p:spPr bwMode="auto">
          <a:xfrm>
            <a:off x="428625" y="355600"/>
            <a:ext cx="7251700" cy="74880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s-ES" dirty="0" err="1" smtClean="0"/>
              <a:t>Click</a:t>
            </a:r>
            <a:r>
              <a:rPr lang="es-ES" dirty="0" smtClean="0"/>
              <a:t> to </a:t>
            </a:r>
            <a:r>
              <a:rPr lang="es-ES" dirty="0" err="1" smtClean="0"/>
              <a:t>edit</a:t>
            </a:r>
            <a:r>
              <a:rPr lang="es-ES" dirty="0" smtClean="0"/>
              <a:t> Master </a:t>
            </a:r>
            <a:r>
              <a:rPr lang="es-ES" dirty="0" err="1" smtClean="0"/>
              <a:t>title</a:t>
            </a:r>
            <a:r>
              <a:rPr lang="es-ES" dirty="0" smtClean="0"/>
              <a:t> </a:t>
            </a:r>
            <a:r>
              <a:rPr lang="es-ES" dirty="0" err="1" smtClean="0"/>
              <a:t>style</a:t>
            </a:r>
            <a:r>
              <a:rPr lang="es-ES" dirty="0" smtClean="0"/>
              <a:t/>
            </a:r>
            <a:br>
              <a:rPr lang="es-ES" dirty="0" smtClean="0"/>
            </a:br>
            <a:endParaRPr lang="es-ES" dirty="0" smtClean="0"/>
          </a:p>
        </p:txBody>
      </p:sp>
      <p:sp>
        <p:nvSpPr>
          <p:cNvPr id="1033" name="Rectangle 9"/>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latin typeface="Arial" charset="0"/>
              </a:defRPr>
            </a:lvl1pPr>
          </a:lstStyle>
          <a:p>
            <a:pPr>
              <a:defRPr/>
            </a:pPr>
            <a:endParaRPr lang="es-ES" dirty="0"/>
          </a:p>
        </p:txBody>
      </p:sp>
      <p:cxnSp>
        <p:nvCxnSpPr>
          <p:cNvPr id="10" name="Straight Connector 9"/>
          <p:cNvCxnSpPr>
            <a:cxnSpLocks noChangeShapeType="1"/>
          </p:cNvCxnSpPr>
          <p:nvPr/>
        </p:nvCxnSpPr>
        <p:spPr bwMode="auto">
          <a:xfrm>
            <a:off x="0" y="1163999"/>
            <a:ext cx="9906000" cy="1588"/>
          </a:xfrm>
          <a:prstGeom prst="line">
            <a:avLst/>
          </a:prstGeom>
          <a:noFill/>
          <a:ln w="25400" algn="ctr">
            <a:solidFill>
              <a:srgbClr val="FF0000"/>
            </a:solidFill>
            <a:round/>
            <a:headEnd/>
            <a:tailEnd/>
          </a:ln>
        </p:spPr>
      </p:cxnSp>
      <p:sp>
        <p:nvSpPr>
          <p:cNvPr id="9" name="Rectangle 66"/>
          <p:cNvSpPr txBox="1">
            <a:spLocks noChangeArrowheads="1"/>
          </p:cNvSpPr>
          <p:nvPr/>
        </p:nvSpPr>
        <p:spPr bwMode="gray">
          <a:xfrm>
            <a:off x="426800" y="6646863"/>
            <a:ext cx="2286000" cy="16668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l">
              <a:spcBef>
                <a:spcPct val="0"/>
              </a:spcBef>
              <a:buSzTx/>
              <a:buFontTx/>
              <a:buNone/>
              <a:defRPr sz="1000" b="0"/>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Copyright © 2012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Accenture</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All</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Rights</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 </a:t>
            </a:r>
            <a:r>
              <a:rPr kumimoji="0" lang="es-ES" sz="800" b="0" i="0" u="none" strike="noStrike" kern="1200" cap="none" spc="0" normalizeH="0" baseline="0" noProof="0" dirty="0" err="1" smtClean="0">
                <a:ln>
                  <a:noFill/>
                </a:ln>
                <a:solidFill>
                  <a:schemeClr val="tx1"/>
                </a:solidFill>
                <a:effectLst/>
                <a:uLnTx/>
                <a:uFillTx/>
                <a:latin typeface="Arial" charset="0"/>
                <a:ea typeface="+mn-ea"/>
                <a:cs typeface="+mn-cs"/>
              </a:rPr>
              <a:t>Reserved</a:t>
            </a:r>
            <a:r>
              <a:rPr kumimoji="0" lang="es-ES" sz="800" b="0" i="0" u="none" strike="noStrike" kern="1200" cap="none" spc="0" normalizeH="0" baseline="0" noProof="0" dirty="0" smtClean="0">
                <a:ln>
                  <a:noFill/>
                </a:ln>
                <a:solidFill>
                  <a:schemeClr val="tx1"/>
                </a:solidFill>
                <a:effectLst/>
                <a:uLnTx/>
                <a:uFillTx/>
                <a:latin typeface="Arial" charset="0"/>
                <a:ea typeface="+mn-ea"/>
                <a:cs typeface="+mn-cs"/>
              </a:rPr>
              <a:t>.</a:t>
            </a:r>
            <a:endParaRPr kumimoji="0" lang="es-ES" sz="8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1" name="Slide Number Placeholder 10"/>
          <p:cNvSpPr txBox="1">
            <a:spLocks/>
          </p:cNvSpPr>
          <p:nvPr/>
        </p:nvSpPr>
        <p:spPr>
          <a:xfrm>
            <a:off x="9090563" y="6600950"/>
            <a:ext cx="719137" cy="165100"/>
          </a:xfrm>
          <a:prstGeom prst="rect">
            <a:avLst/>
          </a:prstGeom>
        </p:spPr>
        <p:txBody>
          <a:bodyPr/>
          <a:lstStyle/>
          <a:p>
            <a:pPr marL="0" marR="0" lvl="0" indent="0" algn="r" defTabSz="914400" rtl="0" eaLnBrk="0" fontAlgn="base" latinLnBrk="0" hangingPunct="0">
              <a:lnSpc>
                <a:spcPct val="100000"/>
              </a:lnSpc>
              <a:spcBef>
                <a:spcPct val="20000"/>
              </a:spcBef>
              <a:spcAft>
                <a:spcPct val="0"/>
              </a:spcAft>
              <a:buClrTx/>
              <a:buSzPct val="100000"/>
              <a:buFont typeface="Wingdings" pitchFamily="2" charset="2"/>
              <a:buNone/>
              <a:tabLst/>
              <a:defRPr/>
            </a:pPr>
            <a:fld id="{470821EA-12F2-4A85-9E1D-64CDDF80A689}" type="slidenum">
              <a:rPr kumimoji="0" lang="es-ES" sz="1000" b="0" i="0" u="none" strike="noStrike" kern="1200" cap="none" spc="0" normalizeH="0" baseline="0" noProof="0" smtClean="0">
                <a:ln>
                  <a:noFill/>
                </a:ln>
                <a:solidFill>
                  <a:schemeClr val="tx1"/>
                </a:solidFill>
                <a:effectLst/>
                <a:uLnTx/>
                <a:uFillTx/>
                <a:latin typeface="Arial" charset="0"/>
                <a:ea typeface="+mn-ea"/>
                <a:cs typeface="+mn-cs"/>
              </a:rPr>
              <a:pPr marL="0" marR="0" lvl="0" indent="0" algn="r" defTabSz="914400" rtl="0" eaLnBrk="0" fontAlgn="base" latinLnBrk="0" hangingPunct="0">
                <a:lnSpc>
                  <a:spcPct val="100000"/>
                </a:lnSpc>
                <a:spcBef>
                  <a:spcPct val="20000"/>
                </a:spcBef>
                <a:spcAft>
                  <a:spcPct val="0"/>
                </a:spcAft>
                <a:buClrTx/>
                <a:buSzPct val="100000"/>
                <a:buFont typeface="Wingdings" pitchFamily="2" charset="2"/>
                <a:buNone/>
                <a:tabLst/>
                <a:defRPr/>
              </a:pPr>
              <a:t>‹#›</a:t>
            </a:fld>
            <a:endParaRPr kumimoji="0" lang="es-ES" sz="10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 bg1="lt1" tx1="dk1" bg2="lt2" tx2="dk2" accent1="accent1" accent2="accent2" accent3="accent3" accent4="accent4" accent5="accent5" accent6="accent6" hlink="hlink" folHlink="folHlink"/>
  <p:sldLayoutIdLst>
    <p:sldLayoutId id="2147484441"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p:titleStyle>
    <p:bodyStyle>
      <a:lvl1pPr marL="265113" indent="-265113" algn="l" rtl="0" eaLnBrk="0" fontAlgn="base" hangingPunct="0">
        <a:spcBef>
          <a:spcPct val="20000"/>
        </a:spcBef>
        <a:spcAft>
          <a:spcPct val="0"/>
        </a:spcAft>
        <a:buClr>
          <a:srgbClr val="003399"/>
        </a:buClr>
        <a:buBlip>
          <a:blip r:embed="rId14"/>
        </a:buBlip>
        <a:defRPr sz="2000">
          <a:solidFill>
            <a:srgbClr val="000066"/>
          </a:solidFill>
          <a:latin typeface="+mn-lt"/>
          <a:ea typeface="+mn-ea"/>
          <a:cs typeface="+mn-cs"/>
        </a:defRPr>
      </a:lvl1pPr>
      <a:lvl2pPr marL="539750" indent="-273050" algn="l" rtl="0" eaLnBrk="0" fontAlgn="base" hangingPunct="0">
        <a:spcBef>
          <a:spcPct val="20000"/>
        </a:spcBef>
        <a:spcAft>
          <a:spcPct val="0"/>
        </a:spcAft>
        <a:buClr>
          <a:srgbClr val="608CC8"/>
        </a:buClr>
        <a:buBlip>
          <a:blip r:embed="rId14"/>
        </a:buBlip>
        <a:defRPr>
          <a:solidFill>
            <a:srgbClr val="000066"/>
          </a:solidFill>
          <a:latin typeface="+mn-lt"/>
        </a:defRPr>
      </a:lvl2pPr>
      <a:lvl3pPr marL="806450" indent="-265113" algn="l" rtl="0" eaLnBrk="0" fontAlgn="base" hangingPunct="0">
        <a:spcBef>
          <a:spcPct val="20000"/>
        </a:spcBef>
        <a:spcAft>
          <a:spcPct val="0"/>
        </a:spcAft>
        <a:buClr>
          <a:schemeClr val="tx1"/>
        </a:buClr>
        <a:buSzPct val="120000"/>
        <a:buFont typeface="Arial" pitchFamily="34" charset="0"/>
        <a:buChar char="–"/>
        <a:defRPr>
          <a:solidFill>
            <a:srgbClr val="000066"/>
          </a:solidFill>
          <a:latin typeface="+mn-lt"/>
        </a:defRPr>
      </a:lvl3pPr>
      <a:lvl4pPr marL="1073150" indent="-265113" algn="l" rtl="0" eaLnBrk="0" fontAlgn="base" hangingPunct="0">
        <a:spcBef>
          <a:spcPct val="20000"/>
        </a:spcBef>
        <a:spcAft>
          <a:spcPct val="0"/>
        </a:spcAft>
        <a:buClr>
          <a:schemeClr val="tx1"/>
        </a:buClr>
        <a:buSzPct val="120000"/>
        <a:buFont typeface="Arial" pitchFamily="34" charset="0"/>
        <a:buChar char="–"/>
        <a:defRPr sz="1600">
          <a:solidFill>
            <a:srgbClr val="000066"/>
          </a:solidFill>
          <a:latin typeface="+mn-lt"/>
        </a:defRPr>
      </a:lvl4pPr>
      <a:lvl5pPr marL="13604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5pPr>
      <a:lvl6pPr marL="18176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6pPr>
      <a:lvl7pPr marL="22748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7pPr>
      <a:lvl8pPr marL="27320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8pPr>
      <a:lvl9pPr marL="31892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1.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www.energy-regulators.eu/portal/page/portal/EER_HOME" TargetMode="External"/><Relationship Id="rId3" Type="http://schemas.openxmlformats.org/officeDocument/2006/relationships/hyperlink" Target="https://sites.accenture.com/groups/utilities/TopicPages/HPUM.aspx" TargetMode="External"/><Relationship Id="rId7" Type="http://schemas.openxmlformats.org/officeDocument/2006/relationships/hyperlink" Target="http://www.iern.net/portal/page/portal/IERN_HOM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worldenergy.org/" TargetMode="External"/><Relationship Id="rId5" Type="http://schemas.openxmlformats.org/officeDocument/2006/relationships/hyperlink" Target="https://smart.accenture.com/Pages/Home.aspx" TargetMode="External"/><Relationship Id="rId10" Type="http://schemas.openxmlformats.org/officeDocument/2006/relationships/image" Target="../media/image51.jpeg"/><Relationship Id="rId4" Type="http://schemas.openxmlformats.org/officeDocument/2006/relationships/hyperlink" Target="https://kx.accenture.com/Pages/default.aspx" TargetMode="External"/><Relationship Id="rId9" Type="http://schemas.openxmlformats.org/officeDocument/2006/relationships/hyperlink" Target="http://www.iit.upcomillas.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jpe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ecofuss.com/wp-content/uploads/2008/05/mojave-largest-power-plant-01.jpg" TargetMode="External"/><Relationship Id="rId11" Type="http://schemas.openxmlformats.org/officeDocument/2006/relationships/image" Target="../media/image15.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9.jpe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372141" y="467925"/>
            <a:ext cx="9356650" cy="1470025"/>
          </a:xfrm>
        </p:spPr>
        <p:txBody>
          <a:bodyPr/>
          <a:lstStyle/>
          <a:p>
            <a:r>
              <a:rPr lang="es-ES" sz="2800" dirty="0" smtClean="0">
                <a:latin typeface="Arial" pitchFamily="34" charset="0"/>
              </a:rPr>
              <a:t>Encuentros de Formación en la Industria de </a:t>
            </a:r>
            <a:r>
              <a:rPr lang="es-ES" sz="2800" dirty="0" err="1" smtClean="0">
                <a:latin typeface="Arial" pitchFamily="34" charset="0"/>
              </a:rPr>
              <a:t>Resources</a:t>
            </a:r>
            <a:r>
              <a:rPr lang="es-ES" sz="2800" dirty="0" smtClean="0">
                <a:latin typeface="Arial" pitchFamily="34" charset="0"/>
              </a:rPr>
              <a:t/>
            </a:r>
            <a:br>
              <a:rPr lang="es-ES" sz="2800" dirty="0" smtClean="0">
                <a:latin typeface="Arial" pitchFamily="34" charset="0"/>
              </a:rPr>
            </a:br>
            <a:r>
              <a:rPr lang="es-ES" sz="2400" dirty="0" smtClean="0">
                <a:latin typeface="Arial" pitchFamily="34" charset="0"/>
              </a:rPr>
              <a:t>Primer Encuentro de Formación de </a:t>
            </a:r>
            <a:r>
              <a:rPr lang="es-ES" sz="2400" dirty="0" err="1" smtClean="0">
                <a:latin typeface="Arial" pitchFamily="34" charset="0"/>
              </a:rPr>
              <a:t>Utilities</a:t>
            </a:r>
            <a:r>
              <a:rPr lang="es-ES" sz="2400" dirty="0" smtClean="0">
                <a:latin typeface="Arial" pitchFamily="34" charset="0"/>
              </a:rPr>
              <a:t>:</a:t>
            </a:r>
            <a:br>
              <a:rPr lang="es-ES" sz="2400" dirty="0" smtClean="0">
                <a:latin typeface="Arial" pitchFamily="34" charset="0"/>
              </a:rPr>
            </a:br>
            <a:r>
              <a:rPr lang="es-ES" sz="2400" dirty="0" smtClean="0">
                <a:latin typeface="Arial" pitchFamily="34" charset="0"/>
              </a:rPr>
              <a:t>“Introducción al Sector Eléctrico”</a:t>
            </a:r>
          </a:p>
        </p:txBody>
      </p:sp>
      <p:sp>
        <p:nvSpPr>
          <p:cNvPr id="11267" name="Rectangle 8"/>
          <p:cNvSpPr>
            <a:spLocks noGrp="1" noChangeArrowheads="1"/>
          </p:cNvSpPr>
          <p:nvPr>
            <p:ph type="subTitle" idx="4294967295"/>
          </p:nvPr>
        </p:nvSpPr>
        <p:spPr>
          <a:xfrm>
            <a:off x="535107" y="1339133"/>
            <a:ext cx="4192852" cy="2089150"/>
          </a:xfrm>
        </p:spPr>
        <p:txBody>
          <a:bodyPr/>
          <a:lstStyle/>
          <a:p>
            <a:endParaRPr lang="es-ES" dirty="0" smtClean="0">
              <a:latin typeface="Arial" pitchFamily="34" charset="0"/>
            </a:endParaRPr>
          </a:p>
          <a:p>
            <a:pPr>
              <a:buNone/>
            </a:pPr>
            <a:r>
              <a:rPr lang="es-ES" b="1" dirty="0" smtClean="0">
                <a:latin typeface="Arial" pitchFamily="34" charset="0"/>
              </a:rPr>
              <a:t>24 de Marzo de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II. </a:t>
            </a:r>
            <a:r>
              <a:rPr lang="es-ES" sz="2400" dirty="0" smtClean="0"/>
              <a:t>La cadena de valor del Sector Eléctrico: Generación</a:t>
            </a:r>
            <a:r>
              <a:rPr lang="es-ES" sz="2400" kern="1200" dirty="0" smtClean="0"/>
              <a:t/>
            </a:r>
            <a:br>
              <a:rPr lang="es-ES" sz="2400" kern="1200" dirty="0" smtClean="0"/>
            </a:br>
            <a:endParaRPr lang="es-ES" kern="1200" dirty="0" smtClean="0">
              <a:ea typeface="+mn-ea"/>
              <a:cs typeface="+mn-cs"/>
            </a:endParaRPr>
          </a:p>
        </p:txBody>
      </p:sp>
      <p:sp>
        <p:nvSpPr>
          <p:cNvPr id="8" name="Rectangle 3"/>
          <p:cNvSpPr txBox="1">
            <a:spLocks noChangeArrowheads="1"/>
          </p:cNvSpPr>
          <p:nvPr/>
        </p:nvSpPr>
        <p:spPr bwMode="auto">
          <a:xfrm>
            <a:off x="118749" y="1377526"/>
            <a:ext cx="9787251" cy="564363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Los</a:t>
            </a:r>
            <a:r>
              <a:rPr kumimoji="0" lang="es-ES" b="0" i="0" u="none" strike="noStrike" kern="0" cap="none" spc="0" normalizeH="0" noProof="0" dirty="0" smtClean="0">
                <a:ln>
                  <a:noFill/>
                </a:ln>
                <a:solidFill>
                  <a:srgbClr val="000066"/>
                </a:solidFill>
                <a:effectLst/>
                <a:uLnTx/>
                <a:uFillTx/>
                <a:latin typeface="+mn-lt"/>
              </a:rPr>
              <a:t> generadores transforman una </a:t>
            </a:r>
            <a:r>
              <a:rPr kumimoji="0" lang="es-ES" i="0" u="none" strike="noStrike" kern="0" cap="none" spc="0" normalizeH="0" noProof="0" dirty="0" smtClean="0">
                <a:ln>
                  <a:noFill/>
                </a:ln>
                <a:solidFill>
                  <a:srgbClr val="000066"/>
                </a:solidFill>
                <a:effectLst/>
                <a:uLnTx/>
                <a:uFillTx/>
                <a:latin typeface="+mn-lt"/>
              </a:rPr>
              <a:t>fuente primaria de energía </a:t>
            </a:r>
            <a:r>
              <a:rPr kumimoji="0" lang="es-ES" b="0" i="0" u="none" strike="noStrike" kern="0" cap="none" spc="0" normalizeH="0" noProof="0" dirty="0" smtClean="0">
                <a:ln>
                  <a:noFill/>
                </a:ln>
                <a:solidFill>
                  <a:srgbClr val="000066"/>
                </a:solidFill>
                <a:effectLst/>
                <a:uLnTx/>
                <a:uFillTx/>
                <a:latin typeface="+mn-lt"/>
              </a:rPr>
              <a:t>(agua, combustible fósil –carbón, </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noProof="0" dirty="0" smtClean="0">
                <a:ln>
                  <a:noFill/>
                </a:ln>
                <a:solidFill>
                  <a:srgbClr val="000066"/>
                </a:solidFill>
                <a:effectLst/>
                <a:uLnTx/>
                <a:uFillTx/>
                <a:latin typeface="+mn-lt"/>
              </a:rPr>
              <a:t>Gas, fuel-oil, uranio, viento, sol, biomasa, etc.) </a:t>
            </a:r>
            <a:r>
              <a:rPr kumimoji="0" lang="es-ES" i="0" u="none" strike="noStrike" kern="0" cap="none" spc="0" normalizeH="0" noProof="0" dirty="0" smtClean="0">
                <a:ln>
                  <a:noFill/>
                </a:ln>
                <a:solidFill>
                  <a:srgbClr val="000066"/>
                </a:solidFill>
                <a:effectLst/>
                <a:uLnTx/>
                <a:uFillTx/>
                <a:latin typeface="+mn-lt"/>
              </a:rPr>
              <a:t>en energía eléctrica </a:t>
            </a:r>
            <a:r>
              <a:rPr kumimoji="0" lang="es-ES" b="0" i="0" u="none" strike="noStrike" kern="0" cap="none" spc="0" normalizeH="0" noProof="0" dirty="0" smtClean="0">
                <a:ln>
                  <a:noFill/>
                </a:ln>
                <a:solidFill>
                  <a:srgbClr val="000066"/>
                </a:solidFill>
                <a:effectLst/>
                <a:uLnTx/>
                <a:uFillTx/>
                <a:latin typeface="+mn-lt"/>
              </a:rPr>
              <a:t>en las </a:t>
            </a:r>
            <a:r>
              <a:rPr lang="es-ES" b="0" kern="0" dirty="0" smtClean="0">
                <a:solidFill>
                  <a:srgbClr val="000066"/>
                </a:solidFill>
                <a:latin typeface="+mn-lt"/>
              </a:rPr>
              <a:t>c</a:t>
            </a:r>
            <a:r>
              <a:rPr kumimoji="0" lang="es-ES" b="0" i="0" u="none" strike="noStrike" kern="0" cap="none" spc="0" normalizeH="0" noProof="0" dirty="0" smtClean="0">
                <a:ln>
                  <a:noFill/>
                </a:ln>
                <a:solidFill>
                  <a:srgbClr val="000066"/>
                </a:solidFill>
                <a:effectLst/>
                <a:uLnTx/>
                <a:uFillTx/>
                <a:latin typeface="+mn-lt"/>
              </a:rPr>
              <a:t>entrales eléctricas.</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Existen </a:t>
            </a:r>
            <a:r>
              <a:rPr lang="es-ES" kern="0" dirty="0" smtClean="0">
                <a:solidFill>
                  <a:srgbClr val="000066"/>
                </a:solidFill>
                <a:latin typeface="+mn-lt"/>
              </a:rPr>
              <a:t>diversas tecnologías </a:t>
            </a:r>
            <a:r>
              <a:rPr lang="es-ES" b="0" kern="0" dirty="0" smtClean="0">
                <a:solidFill>
                  <a:srgbClr val="000066"/>
                </a:solidFill>
                <a:latin typeface="+mn-lt"/>
              </a:rPr>
              <a:t>de generación asociadas al tipo de combustible:</a:t>
            </a:r>
          </a:p>
          <a:p>
            <a:pPr marL="722313" lvl="1" indent="-265113" algn="l" eaLnBrk="0" hangingPunct="0">
              <a:spcBef>
                <a:spcPct val="20000"/>
              </a:spcBef>
              <a:buClr>
                <a:srgbClr val="FF0000"/>
              </a:buClr>
              <a:buFont typeface="Wingdings" pitchFamily="2" charset="2"/>
              <a:buChar char="ü"/>
              <a:defRPr/>
            </a:pPr>
            <a:r>
              <a:rPr lang="es-ES" sz="1600" kern="0" dirty="0" smtClean="0">
                <a:solidFill>
                  <a:srgbClr val="000066"/>
                </a:solidFill>
                <a:latin typeface="+mn-lt"/>
              </a:rPr>
              <a:t>Centrales Convencionales: </a:t>
            </a:r>
            <a:r>
              <a:rPr lang="es-ES" sz="1600" b="0" kern="0" dirty="0" smtClean="0">
                <a:solidFill>
                  <a:srgbClr val="000066"/>
                </a:solidFill>
                <a:latin typeface="+mn-lt"/>
              </a:rPr>
              <a:t>hidráulicas, térmicas y nucleares</a:t>
            </a:r>
          </a:p>
          <a:p>
            <a:pPr marL="722313" lvl="1" indent="-265113" algn="l" eaLnBrk="0" hangingPunct="0">
              <a:spcBef>
                <a:spcPct val="20000"/>
              </a:spcBef>
              <a:buClr>
                <a:srgbClr val="FF0000"/>
              </a:buClr>
              <a:buFont typeface="Wingdings" pitchFamily="2" charset="2"/>
              <a:buChar char="ü"/>
              <a:defRPr/>
            </a:pPr>
            <a:r>
              <a:rPr kumimoji="0" lang="es-ES" sz="1600" i="0" u="none" strike="noStrike" kern="0" cap="none" spc="0" normalizeH="0" noProof="0" dirty="0" smtClean="0">
                <a:ln>
                  <a:noFill/>
                </a:ln>
                <a:solidFill>
                  <a:srgbClr val="000066"/>
                </a:solidFill>
                <a:effectLst/>
                <a:uLnTx/>
                <a:uFillTx/>
                <a:latin typeface="+mn-lt"/>
              </a:rPr>
              <a:t>Centrales Complementarias o alternativas: </a:t>
            </a:r>
            <a:r>
              <a:rPr kumimoji="0" lang="es-ES" sz="1600" b="0" i="0" u="none" strike="noStrike" kern="0" cap="none" spc="0" normalizeH="0" noProof="0" dirty="0" smtClean="0">
                <a:ln>
                  <a:noFill/>
                </a:ln>
                <a:solidFill>
                  <a:srgbClr val="000066"/>
                </a:solidFill>
                <a:effectLst/>
                <a:uLnTx/>
                <a:uFillTx/>
                <a:latin typeface="+mn-lt"/>
              </a:rPr>
              <a:t>eólica, solar, biomasa, cogeneración, maremotriz, olas, etc</a:t>
            </a:r>
            <a:r>
              <a:rPr lang="es-ES" sz="1600" b="0" kern="0" dirty="0" smtClean="0">
                <a:solidFill>
                  <a:srgbClr val="000066"/>
                </a:solidFill>
                <a:latin typeface="+mn-lt"/>
              </a:rPr>
              <a:t>.</a:t>
            </a:r>
            <a:r>
              <a:rPr kumimoji="0" lang="es-ES" sz="1600" b="0" i="0" u="none" strike="noStrike" kern="0" cap="none" spc="0" normalizeH="0" noProof="0" dirty="0" smtClean="0">
                <a:ln>
                  <a:noFill/>
                </a:ln>
                <a:solidFill>
                  <a:srgbClr val="000066"/>
                </a:solidFill>
                <a:effectLst/>
                <a:uLnTx/>
                <a:uFillTx/>
                <a:latin typeface="+mn-lt"/>
              </a:rPr>
              <a:t> </a:t>
            </a:r>
          </a:p>
          <a:p>
            <a:pPr marL="265113" indent="-265113" algn="l" eaLnBrk="0" hangingPunct="0">
              <a:spcBef>
                <a:spcPct val="20000"/>
              </a:spcBef>
              <a:buClr>
                <a:srgbClr val="FF0000"/>
              </a:buClr>
              <a:defRPr/>
            </a:pPr>
            <a:r>
              <a:rPr lang="es-ES" b="0" kern="0" dirty="0" smtClean="0">
                <a:solidFill>
                  <a:srgbClr val="000066"/>
                </a:solidFill>
                <a:latin typeface="+mn-lt"/>
              </a:rPr>
              <a:t>Las distintas tecnologías de las centrales determinan:</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Arial"/>
              </a:rPr>
              <a:t>Costes de generación</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Arial"/>
              </a:rPr>
              <a:t>Funcionamiento: de base, punta, restricciones, etc.</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Arial"/>
              </a:rPr>
              <a:t>Precio de venta de la electricidad</a:t>
            </a:r>
          </a:p>
          <a:p>
            <a:pPr marL="265113" indent="-265113" algn="l" eaLnBrk="0" hangingPunct="0">
              <a:spcBef>
                <a:spcPct val="20000"/>
              </a:spcBef>
              <a:buClr>
                <a:srgbClr val="FF0000"/>
              </a:buClr>
              <a:defRPr/>
            </a:pPr>
            <a:r>
              <a:rPr lang="es-ES" b="0" kern="0" noProof="0" dirty="0" smtClean="0">
                <a:solidFill>
                  <a:srgbClr val="000066"/>
                </a:solidFill>
                <a:latin typeface="+mn-lt"/>
              </a:rPr>
              <a:t>La </a:t>
            </a:r>
            <a:r>
              <a:rPr lang="es-ES" kern="0" noProof="0" dirty="0" smtClean="0">
                <a:solidFill>
                  <a:srgbClr val="000066"/>
                </a:solidFill>
                <a:latin typeface="+mn-lt"/>
              </a:rPr>
              <a:t>generación</a:t>
            </a:r>
            <a:r>
              <a:rPr lang="es-ES" b="0" kern="0" noProof="0" dirty="0" smtClean="0">
                <a:solidFill>
                  <a:srgbClr val="000066"/>
                </a:solidFill>
                <a:latin typeface="+mn-lt"/>
              </a:rPr>
              <a:t> de electricidad es una </a:t>
            </a:r>
            <a:r>
              <a:rPr lang="es-ES" kern="0" noProof="0" dirty="0" smtClean="0">
                <a:solidFill>
                  <a:srgbClr val="000066"/>
                </a:solidFill>
                <a:latin typeface="+mn-lt"/>
              </a:rPr>
              <a:t>actividad</a:t>
            </a:r>
            <a:r>
              <a:rPr lang="es-ES" b="0" kern="0" noProof="0" dirty="0" smtClean="0">
                <a:solidFill>
                  <a:srgbClr val="000066"/>
                </a:solidFill>
                <a:latin typeface="+mn-lt"/>
              </a:rPr>
              <a:t> que se realiza </a:t>
            </a:r>
            <a:r>
              <a:rPr lang="es-ES" kern="0" noProof="0" dirty="0" smtClean="0">
                <a:solidFill>
                  <a:srgbClr val="000066"/>
                </a:solidFill>
                <a:latin typeface="+mn-lt"/>
              </a:rPr>
              <a:t>en competencia</a:t>
            </a:r>
            <a:r>
              <a:rPr lang="es-ES" b="0" kern="0" noProof="0" dirty="0" smtClean="0">
                <a:solidFill>
                  <a:srgbClr val="000066"/>
                </a:solidFill>
                <a:latin typeface="+mn-lt"/>
              </a:rPr>
              <a:t>. Requiere </a:t>
            </a:r>
          </a:p>
          <a:p>
            <a:pPr marL="265113" indent="-265113" algn="l" eaLnBrk="0" hangingPunct="0">
              <a:spcBef>
                <a:spcPct val="20000"/>
              </a:spcBef>
              <a:buClr>
                <a:srgbClr val="FF0000"/>
              </a:buClr>
              <a:defRPr/>
            </a:pPr>
            <a:r>
              <a:rPr lang="es-ES" kern="0" noProof="0" dirty="0" smtClean="0">
                <a:solidFill>
                  <a:srgbClr val="000066"/>
                </a:solidFill>
                <a:latin typeface="+mn-lt"/>
              </a:rPr>
              <a:t>inversiones elevadas </a:t>
            </a:r>
            <a:r>
              <a:rPr lang="es-ES" b="0" kern="0" noProof="0" dirty="0" smtClean="0">
                <a:solidFill>
                  <a:srgbClr val="000066"/>
                </a:solidFill>
                <a:latin typeface="+mn-lt"/>
              </a:rPr>
              <a:t>y con </a:t>
            </a:r>
            <a:r>
              <a:rPr lang="es-ES" kern="0" noProof="0" dirty="0" smtClean="0">
                <a:solidFill>
                  <a:srgbClr val="000066"/>
                </a:solidFill>
                <a:latin typeface="+mn-lt"/>
              </a:rPr>
              <a:t>periodos de amortización largos.</a:t>
            </a:r>
            <a:endParaRPr kumimoji="0" lang="es-ES" i="0" u="none" strike="noStrike" kern="0" cap="none" spc="0" normalizeH="0" noProof="0" dirty="0" smtClean="0">
              <a:ln>
                <a:noFill/>
              </a:ln>
              <a:solidFill>
                <a:srgbClr val="000066"/>
              </a:solidFill>
              <a:effectLst/>
              <a:uLnTx/>
              <a:uFillTx/>
              <a:latin typeface="+mn-lt"/>
            </a:endParaRPr>
          </a:p>
          <a:p>
            <a:pPr marL="265113" indent="-265113" algn="l" eaLnBrk="0" hangingPunct="0">
              <a:spcBef>
                <a:spcPct val="20000"/>
              </a:spcBef>
              <a:buClr>
                <a:srgbClr val="FF0000"/>
              </a:buClr>
              <a:defRPr/>
            </a:pPr>
            <a:endParaRPr kumimoji="0" lang="es-ES" b="0" i="0" u="none" strike="noStrike" kern="0" cap="none" spc="0" normalizeH="0" noProof="0" dirty="0" smtClean="0">
              <a:ln>
                <a:noFill/>
              </a:ln>
              <a:solidFill>
                <a:srgbClr val="000066"/>
              </a:solidFill>
              <a:effectLst/>
              <a:uLnTx/>
              <a:uFillTx/>
              <a:latin typeface="+mn-lt"/>
            </a:endParaRPr>
          </a:p>
          <a:p>
            <a:pPr marL="265113" marR="0" lvl="0" indent="-265113" algn="l" defTabSz="914400" rtl="0" eaLnBrk="0" fontAlgn="base" latinLnBrk="0" hangingPunct="0">
              <a:lnSpc>
                <a:spcPct val="100000"/>
              </a:lnSpc>
              <a:spcBef>
                <a:spcPct val="20000"/>
              </a:spcBef>
              <a:spcAft>
                <a:spcPct val="0"/>
              </a:spcAft>
              <a:buClr>
                <a:srgbClr val="003399"/>
              </a:buClr>
              <a:buSzTx/>
              <a:tabLst/>
              <a:defRPr/>
            </a:pPr>
            <a:endParaRPr kumimoji="0" lang="es-ES" sz="1800" b="0" i="0" u="none" strike="noStrike" kern="0" cap="none" spc="0" normalizeH="0" baseline="0" noProof="0" dirty="0">
              <a:ln>
                <a:noFill/>
              </a:ln>
              <a:solidFill>
                <a:srgbClr val="000066"/>
              </a:solidFill>
              <a:effectLst/>
              <a:uLnTx/>
              <a:uFillTx/>
              <a:latin typeface="+mn-lt"/>
            </a:endParaRPr>
          </a:p>
        </p:txBody>
      </p:sp>
      <p:sp>
        <p:nvSpPr>
          <p:cNvPr id="10" name="Rectangle 3"/>
          <p:cNvSpPr txBox="1">
            <a:spLocks noChangeArrowheads="1"/>
          </p:cNvSpPr>
          <p:nvPr/>
        </p:nvSpPr>
        <p:spPr bwMode="auto">
          <a:xfrm>
            <a:off x="118751" y="5080686"/>
            <a:ext cx="9810999" cy="5629746"/>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Los principales procesos </a:t>
            </a:r>
            <a:r>
              <a:rPr lang="es-ES" b="0" kern="0" dirty="0" smtClean="0">
                <a:solidFill>
                  <a:srgbClr val="000066"/>
                </a:solidFill>
                <a:latin typeface="+mn-lt"/>
              </a:rPr>
              <a:t>de negocio son</a:t>
            </a:r>
            <a:r>
              <a:rPr kumimoji="0" lang="es-ES" b="0" i="0" u="none" strike="noStrike" kern="0" cap="none" spc="0" normalizeH="0" baseline="0" noProof="0" dirty="0" smtClean="0">
                <a:ln>
                  <a:noFill/>
                </a:ln>
                <a:solidFill>
                  <a:srgbClr val="000066"/>
                </a:solidFill>
                <a:effectLst/>
                <a:uLnTx/>
                <a:uFillTx/>
                <a:latin typeface="+mn-lt"/>
              </a:rPr>
              <a:t>:</a:t>
            </a: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Aprovisionamiento de combustible</a:t>
            </a:r>
            <a:endParaRPr kumimoji="0" lang="es-ES" sz="1600" b="0" i="0" u="none" strike="noStrike" kern="0" cap="none" spc="0" normalizeH="0" baseline="0" noProof="0" dirty="0" smtClean="0">
              <a:ln>
                <a:noFill/>
              </a:ln>
              <a:solidFill>
                <a:srgbClr val="000066"/>
              </a:solidFill>
              <a:effectLst/>
              <a:uLnTx/>
              <a:uFillTx/>
              <a:latin typeface="+mn-lt"/>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Operación y mantenimiento de la central</a:t>
            </a: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Trading de Energía y Gestión de Riesgos</a:t>
            </a:r>
            <a:endParaRPr kumimoji="0" lang="es-ES" sz="1600" b="0" i="0" u="none" strike="noStrike" kern="0" cap="none" spc="0" normalizeH="0" baseline="0" noProof="0" dirty="0" smtClean="0">
              <a:ln>
                <a:noFill/>
              </a:ln>
              <a:solidFill>
                <a:srgbClr val="000066"/>
              </a:solidFill>
              <a:effectLst/>
              <a:uLnTx/>
              <a:uFillTx/>
              <a:latin typeface="+mn-lt"/>
            </a:endParaRPr>
          </a:p>
          <a:p>
            <a:pPr marL="539750" lvl="1" indent="-273050" algn="l" eaLnBrk="0" hangingPunct="0">
              <a:spcBef>
                <a:spcPct val="20000"/>
              </a:spcBef>
              <a:buClr>
                <a:srgbClr val="FF0000"/>
              </a:buClr>
              <a:buFont typeface="Wingdings" pitchFamily="2" charset="2"/>
              <a:buChar char="ü"/>
              <a:defRPr/>
            </a:pPr>
            <a:r>
              <a:rPr kumimoji="0" lang="es-ES" sz="1600" b="0" i="0" u="none" strike="noStrike" kern="0" cap="none" spc="0" normalizeH="0" baseline="0" noProof="0" dirty="0" smtClean="0">
                <a:ln>
                  <a:noFill/>
                </a:ln>
                <a:solidFill>
                  <a:srgbClr val="000066"/>
                </a:solidFill>
                <a:effectLst/>
                <a:uLnTx/>
                <a:uFillTx/>
                <a:latin typeface="+mn-lt"/>
              </a:rPr>
              <a:t>Medición,</a:t>
            </a:r>
            <a:r>
              <a:rPr kumimoji="0" lang="es-ES" sz="1600" b="0" i="0" u="none" strike="noStrike" kern="0" cap="none" spc="0" normalizeH="0" noProof="0" dirty="0" smtClean="0">
                <a:ln>
                  <a:noFill/>
                </a:ln>
                <a:solidFill>
                  <a:srgbClr val="000066"/>
                </a:solidFill>
                <a:effectLst/>
                <a:uLnTx/>
                <a:uFillTx/>
                <a:latin typeface="+mn-lt"/>
              </a:rPr>
              <a:t> f</a:t>
            </a:r>
            <a:r>
              <a:rPr lang="es-ES" sz="1600" b="0" kern="0" dirty="0" smtClean="0">
                <a:solidFill>
                  <a:srgbClr val="000066"/>
                </a:solidFill>
                <a:latin typeface="+mn-lt"/>
              </a:rPr>
              <a:t>acturación , cobros y gestión de la deuda</a:t>
            </a:r>
          </a:p>
          <a:p>
            <a:pPr marL="539750" marR="0" lvl="1" indent="-273050" algn="l" defTabSz="914400" rtl="0" eaLnBrk="0" fontAlgn="base" latinLnBrk="0" hangingPunct="0">
              <a:lnSpc>
                <a:spcPct val="100000"/>
              </a:lnSpc>
              <a:spcBef>
                <a:spcPct val="20000"/>
              </a:spcBef>
              <a:spcAft>
                <a:spcPct val="0"/>
              </a:spcAft>
              <a:buClr>
                <a:srgbClr val="608CC8"/>
              </a:buClr>
              <a:buSzTx/>
              <a:buFontTx/>
              <a:buBlip>
                <a:blip r:embed="rId3"/>
              </a:buBlip>
              <a:tabLst/>
              <a:defRPr/>
            </a:pPr>
            <a:endParaRPr kumimoji="0" lang="es-ES" sz="1800" b="0" i="0" u="none" strike="noStrike" kern="0" cap="none" spc="0" normalizeH="0" baseline="0" noProof="0" dirty="0">
              <a:ln>
                <a:noFill/>
              </a:ln>
              <a:solidFill>
                <a:srgbClr val="000066"/>
              </a:solidFill>
              <a:effectLst/>
              <a:uLnTx/>
              <a:uFillTx/>
              <a:latin typeface="+mn-lt"/>
            </a:endParaRPr>
          </a:p>
        </p:txBody>
      </p:sp>
      <p:pic>
        <p:nvPicPr>
          <p:cNvPr id="11" name="Picture 42" descr="nuclear-power-plant-9igh"/>
          <p:cNvPicPr>
            <a:picLocks noChangeAspect="1" noChangeArrowheads="1"/>
          </p:cNvPicPr>
          <p:nvPr/>
        </p:nvPicPr>
        <p:blipFill>
          <a:blip r:embed="rId4" cstate="print"/>
          <a:srcRect/>
          <a:stretch>
            <a:fillRect/>
          </a:stretch>
        </p:blipFill>
        <p:spPr bwMode="auto">
          <a:xfrm>
            <a:off x="5367402" y="5245517"/>
            <a:ext cx="1591538" cy="1050183"/>
          </a:xfrm>
          <a:prstGeom prst="rect">
            <a:avLst/>
          </a:prstGeom>
          <a:noFill/>
        </p:spPr>
      </p:pic>
      <p:pic>
        <p:nvPicPr>
          <p:cNvPr id="12" name="Picture 44" descr="050309_coal_plant_vmed"/>
          <p:cNvPicPr>
            <a:picLocks noChangeAspect="1" noChangeArrowheads="1"/>
          </p:cNvPicPr>
          <p:nvPr/>
        </p:nvPicPr>
        <p:blipFill>
          <a:blip r:embed="rId5" cstate="print"/>
          <a:srcRect/>
          <a:stretch>
            <a:fillRect/>
          </a:stretch>
        </p:blipFill>
        <p:spPr bwMode="auto">
          <a:xfrm>
            <a:off x="7680907" y="5058886"/>
            <a:ext cx="1122126" cy="1696040"/>
          </a:xfrm>
          <a:prstGeom prst="rect">
            <a:avLst/>
          </a:prstGeom>
          <a:noFill/>
        </p:spPr>
      </p:pic>
      <p:pic>
        <p:nvPicPr>
          <p:cNvPr id="13" name="Picture 46" descr="texas%20wind%20farms"/>
          <p:cNvPicPr>
            <a:picLocks noChangeAspect="1" noChangeArrowheads="1"/>
          </p:cNvPicPr>
          <p:nvPr/>
        </p:nvPicPr>
        <p:blipFill>
          <a:blip r:embed="rId6" cstate="print"/>
          <a:srcRect/>
          <a:stretch>
            <a:fillRect/>
          </a:stretch>
        </p:blipFill>
        <p:spPr bwMode="auto">
          <a:xfrm>
            <a:off x="6124550" y="3123208"/>
            <a:ext cx="1437584" cy="1143660"/>
          </a:xfrm>
          <a:prstGeom prst="rect">
            <a:avLst/>
          </a:prstGeom>
          <a:noFill/>
        </p:spPr>
      </p:pic>
      <p:pic>
        <p:nvPicPr>
          <p:cNvPr id="14" name="Picture 48" descr="99545-004-404C20FE"/>
          <p:cNvPicPr>
            <a:picLocks noChangeAspect="1" noChangeArrowheads="1"/>
          </p:cNvPicPr>
          <p:nvPr/>
        </p:nvPicPr>
        <p:blipFill>
          <a:blip r:embed="rId7" cstate="print"/>
          <a:srcRect/>
          <a:stretch>
            <a:fillRect/>
          </a:stretch>
        </p:blipFill>
        <p:spPr bwMode="auto">
          <a:xfrm>
            <a:off x="8022836" y="3123686"/>
            <a:ext cx="1693022" cy="1115802"/>
          </a:xfrm>
          <a:prstGeom prst="rect">
            <a:avLst/>
          </a:prstGeom>
          <a:noFill/>
        </p:spPr>
      </p:pic>
      <p:pic>
        <p:nvPicPr>
          <p:cNvPr id="2050" name="Picture 2"/>
          <p:cNvPicPr>
            <a:picLocks noChangeAspect="1" noChangeArrowheads="1"/>
          </p:cNvPicPr>
          <p:nvPr/>
        </p:nvPicPr>
        <p:blipFill>
          <a:blip r:embed="rId8" cstate="print"/>
          <a:srcRect/>
          <a:stretch>
            <a:fillRect/>
          </a:stretch>
        </p:blipFill>
        <p:spPr bwMode="auto">
          <a:xfrm>
            <a:off x="7076004" y="197036"/>
            <a:ext cx="2685514" cy="969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bwMode="auto">
          <a:xfrm>
            <a:off x="378031" y="172519"/>
            <a:ext cx="7454694"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II. </a:t>
            </a:r>
            <a:r>
              <a:rPr lang="es-ES" sz="2400" dirty="0" smtClean="0"/>
              <a:t>La cadena de valor del Sector Eléctrico: Generación: Evolución prevista potencia instalada y energía</a:t>
            </a:r>
            <a:br>
              <a:rPr lang="es-ES" sz="2400" dirty="0" smtClean="0"/>
            </a:br>
            <a:r>
              <a:rPr lang="es-ES" sz="2400" kern="1200" dirty="0" smtClean="0"/>
              <a:t/>
            </a:r>
            <a:br>
              <a:rPr lang="es-ES" sz="2400" kern="1200" dirty="0" smtClean="0"/>
            </a:br>
            <a:endParaRPr lang="es-ES" kern="1200" dirty="0" smtClean="0"/>
          </a:p>
        </p:txBody>
      </p:sp>
      <p:pic>
        <p:nvPicPr>
          <p:cNvPr id="2050" name="Picture 2"/>
          <p:cNvPicPr>
            <a:picLocks noChangeAspect="1" noChangeArrowheads="1"/>
          </p:cNvPicPr>
          <p:nvPr/>
        </p:nvPicPr>
        <p:blipFill>
          <a:blip r:embed="rId3" cstate="print"/>
          <a:srcRect/>
          <a:stretch>
            <a:fillRect/>
          </a:stretch>
        </p:blipFill>
        <p:spPr bwMode="auto">
          <a:xfrm>
            <a:off x="7076004" y="197036"/>
            <a:ext cx="2685514" cy="969962"/>
          </a:xfrm>
          <a:prstGeom prst="rect">
            <a:avLst/>
          </a:prstGeom>
          <a:noFill/>
          <a:ln w="9525">
            <a:noFill/>
            <a:miter lim="800000"/>
            <a:headEnd/>
            <a:tailEnd/>
          </a:ln>
          <a:effectLst/>
        </p:spPr>
      </p:pic>
      <p:sp>
        <p:nvSpPr>
          <p:cNvPr id="17" name="Text Box 41"/>
          <p:cNvSpPr txBox="1">
            <a:spLocks noChangeArrowheads="1"/>
          </p:cNvSpPr>
          <p:nvPr/>
        </p:nvSpPr>
        <p:spPr bwMode="gray">
          <a:xfrm>
            <a:off x="5682010" y="1627788"/>
            <a:ext cx="3632220" cy="360850"/>
          </a:xfrm>
          <a:prstGeom prst="rect">
            <a:avLst/>
          </a:prstGeom>
          <a:noFill/>
          <a:ln w="9525" algn="ctr">
            <a:noFill/>
            <a:miter lim="800000"/>
            <a:headEnd/>
            <a:tailEnd/>
          </a:ln>
          <a:effectLst/>
        </p:spPr>
        <p:txBody>
          <a:bodyPr wrap="square" lIns="72000" tIns="72000" rIns="72000" bIns="72000">
            <a:spAutoFit/>
          </a:bodyPr>
          <a:lstStyle/>
          <a:p>
            <a:pPr>
              <a:spcBef>
                <a:spcPct val="50000"/>
              </a:spcBef>
            </a:pPr>
            <a:r>
              <a:rPr lang="es-ES" sz="1400" dirty="0" smtClean="0"/>
              <a:t>Evolución Potencia Instalada</a:t>
            </a:r>
            <a:endParaRPr lang="es-ES" sz="1400" dirty="0"/>
          </a:p>
        </p:txBody>
      </p:sp>
      <p:sp>
        <p:nvSpPr>
          <p:cNvPr id="24" name="Text Box 6"/>
          <p:cNvSpPr txBox="1">
            <a:spLocks noChangeArrowheads="1"/>
          </p:cNvSpPr>
          <p:nvPr/>
        </p:nvSpPr>
        <p:spPr bwMode="gray">
          <a:xfrm>
            <a:off x="0" y="3861445"/>
            <a:ext cx="4106862" cy="360850"/>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400" dirty="0" smtClean="0"/>
              <a:t>COBERTURA DE LA DEMANDA</a:t>
            </a:r>
            <a:endParaRPr lang="es-ES" sz="1400" dirty="0"/>
          </a:p>
        </p:txBody>
      </p:sp>
      <p:pic>
        <p:nvPicPr>
          <p:cNvPr id="1026" name="Picture 2" descr="http://www.smartinthegrid.com/wp-content/uploads/2011/10/ev-pot-ins-06-10.jpg"/>
          <p:cNvPicPr>
            <a:picLocks noChangeAspect="1" noChangeArrowheads="1"/>
          </p:cNvPicPr>
          <p:nvPr/>
        </p:nvPicPr>
        <p:blipFill rotWithShape="1">
          <a:blip r:embed="rId4">
            <a:extLst>
              <a:ext uri="{28A0092B-C50C-407E-A947-70E740481C1C}">
                <a14:useLocalDpi xmlns:a14="http://schemas.microsoft.com/office/drawing/2010/main" val="0"/>
              </a:ext>
            </a:extLst>
          </a:blip>
          <a:srcRect t="10765"/>
          <a:stretch/>
        </p:blipFill>
        <p:spPr bwMode="auto">
          <a:xfrm>
            <a:off x="3883504" y="2102637"/>
            <a:ext cx="5778062" cy="29592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572" t="-149" r="7572" b="61261"/>
          <a:stretch/>
        </p:blipFill>
        <p:spPr bwMode="auto">
          <a:xfrm>
            <a:off x="561975" y="1515332"/>
            <a:ext cx="2676525" cy="2066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51828"/>
          <a:stretch/>
        </p:blipFill>
        <p:spPr bwMode="auto">
          <a:xfrm>
            <a:off x="828342" y="4169431"/>
            <a:ext cx="2676525" cy="256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 Box 6"/>
          <p:cNvSpPr txBox="1">
            <a:spLocks noChangeArrowheads="1"/>
          </p:cNvSpPr>
          <p:nvPr/>
        </p:nvSpPr>
        <p:spPr bwMode="gray">
          <a:xfrm>
            <a:off x="43543" y="1259637"/>
            <a:ext cx="4106862" cy="360850"/>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400" dirty="0" smtClean="0"/>
              <a:t>POTENCIA INSTALADA</a:t>
            </a:r>
            <a:endParaRPr lang="es-ES" sz="1400" dirty="0"/>
          </a:p>
        </p:txBody>
      </p:sp>
    </p:spTree>
    <p:extLst>
      <p:ext uri="{BB962C8B-B14F-4D97-AF65-F5344CB8AC3E}">
        <p14:creationId xmlns:p14="http://schemas.microsoft.com/office/powerpoint/2010/main" val="1229263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II. </a:t>
            </a:r>
            <a:r>
              <a:rPr lang="es-ES" sz="2400" dirty="0" smtClean="0"/>
              <a:t>La cadena de valor del Sector Eléctrico: Transporte y Operación Técnica del Sistema</a:t>
            </a:r>
            <a:r>
              <a:rPr lang="es-ES" sz="2400" kern="1200" dirty="0" smtClean="0"/>
              <a:t/>
            </a:r>
            <a:br>
              <a:rPr lang="es-ES" sz="2400" kern="1200" dirty="0" smtClean="0"/>
            </a:br>
            <a:endParaRPr lang="es-ES" kern="1200" dirty="0" smtClean="0">
              <a:ea typeface="+mn-ea"/>
              <a:cs typeface="+mn-cs"/>
            </a:endParaRPr>
          </a:p>
        </p:txBody>
      </p:sp>
      <p:sp>
        <p:nvSpPr>
          <p:cNvPr id="8" name="Rectangle 3"/>
          <p:cNvSpPr txBox="1">
            <a:spLocks noChangeArrowheads="1"/>
          </p:cNvSpPr>
          <p:nvPr/>
        </p:nvSpPr>
        <p:spPr bwMode="auto">
          <a:xfrm>
            <a:off x="118749" y="1306276"/>
            <a:ext cx="9787251" cy="564363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La</a:t>
            </a:r>
            <a:r>
              <a:rPr kumimoji="0" lang="es-ES" b="0" i="0" u="none" strike="noStrike" kern="0" cap="none" spc="0" normalizeH="0" noProof="0" dirty="0" smtClean="0">
                <a:ln>
                  <a:noFill/>
                </a:ln>
                <a:solidFill>
                  <a:srgbClr val="000066"/>
                </a:solidFill>
                <a:effectLst/>
                <a:uLnTx/>
                <a:uFillTx/>
                <a:latin typeface="+mn-lt"/>
              </a:rPr>
              <a:t> </a:t>
            </a:r>
            <a:r>
              <a:rPr lang="es-ES" kern="0" dirty="0" smtClean="0">
                <a:solidFill>
                  <a:srgbClr val="000066"/>
                </a:solidFill>
                <a:latin typeface="+mn-lt"/>
              </a:rPr>
              <a:t>Red de Transporte </a:t>
            </a:r>
            <a:r>
              <a:rPr lang="es-ES" b="0" kern="0" dirty="0" smtClean="0">
                <a:solidFill>
                  <a:srgbClr val="000066"/>
                </a:solidFill>
                <a:latin typeface="+mn-lt"/>
              </a:rPr>
              <a:t>es la red de </a:t>
            </a:r>
            <a:r>
              <a:rPr lang="es-ES" kern="0" dirty="0" smtClean="0">
                <a:solidFill>
                  <a:srgbClr val="000066"/>
                </a:solidFill>
                <a:latin typeface="+mn-lt"/>
              </a:rPr>
              <a:t>muy alta tensión</a:t>
            </a:r>
            <a:r>
              <a:rPr lang="es-ES" b="0" kern="0" dirty="0" smtClean="0">
                <a:solidFill>
                  <a:srgbClr val="000066"/>
                </a:solidFill>
                <a:latin typeface="+mn-lt"/>
              </a:rPr>
              <a:t> (&gt; 220 kV) encargada de conectar los </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grandes centros de producción (geográficamente muy dispersos) con los grandes núcleos </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de demanda (ciudades y zonas industriales) así como de mantener la cohesión global en el</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sistema eléctrico.</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La Red de Transporte tiene una configuración muy </a:t>
            </a:r>
            <a:r>
              <a:rPr lang="es-ES" kern="0" dirty="0" smtClean="0">
                <a:solidFill>
                  <a:srgbClr val="000066"/>
                </a:solidFill>
                <a:latin typeface="+mn-lt"/>
              </a:rPr>
              <a:t>mallada </a:t>
            </a:r>
            <a:r>
              <a:rPr lang="es-ES" b="0" kern="0" dirty="0" smtClean="0">
                <a:solidFill>
                  <a:srgbClr val="000066"/>
                </a:solidFill>
                <a:latin typeface="+mn-lt"/>
              </a:rPr>
              <a:t>y consta de:</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Líneas (áreas y subterráneas)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Subestaciones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Elementos de control, protección y medida</a:t>
            </a:r>
          </a:p>
          <a:p>
            <a:pPr marL="265113" lvl="0" indent="-265113" algn="l" eaLnBrk="0" hangingPunct="0">
              <a:spcBef>
                <a:spcPct val="20000"/>
              </a:spcBef>
              <a:buClr>
                <a:srgbClr val="FF0000"/>
              </a:buClr>
              <a:defRPr/>
            </a:pPr>
            <a:r>
              <a:rPr lang="es-ES" b="0" kern="0" dirty="0" smtClean="0">
                <a:solidFill>
                  <a:srgbClr val="000066"/>
                </a:solidFill>
              </a:rPr>
              <a:t>El transporte de electricidad es una </a:t>
            </a:r>
            <a:r>
              <a:rPr lang="es-ES" kern="0" dirty="0" smtClean="0">
                <a:solidFill>
                  <a:srgbClr val="000066"/>
                </a:solidFill>
              </a:rPr>
              <a:t>actividad regulada.</a:t>
            </a:r>
          </a:p>
          <a:p>
            <a:pPr marL="265113" lvl="0" indent="-265113" algn="l" eaLnBrk="0" hangingPunct="0">
              <a:spcBef>
                <a:spcPct val="20000"/>
              </a:spcBef>
              <a:buClr>
                <a:srgbClr val="FF0000"/>
              </a:buClr>
              <a:defRPr/>
            </a:pPr>
            <a:r>
              <a:rPr lang="es-ES" b="0" kern="0" dirty="0" smtClean="0">
                <a:solidFill>
                  <a:srgbClr val="000066"/>
                </a:solidFill>
              </a:rPr>
              <a:t>El </a:t>
            </a:r>
            <a:r>
              <a:rPr lang="es-ES" kern="0" dirty="0" smtClean="0">
                <a:solidFill>
                  <a:srgbClr val="000066"/>
                </a:solidFill>
              </a:rPr>
              <a:t>Transportista es el propietario de la Red de Transporte</a:t>
            </a:r>
            <a:r>
              <a:rPr lang="es-ES" b="0" kern="0" dirty="0" smtClean="0">
                <a:solidFill>
                  <a:srgbClr val="000066"/>
                </a:solidFill>
              </a:rPr>
              <a:t>:</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Prevé y desarrolla la expansión de la red</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Efectúa la operación técnica del sistema eléctrico</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Planifica y ejecuta su mantenimiento</a:t>
            </a:r>
          </a:p>
          <a:p>
            <a:pPr marL="265113" indent="-265113" algn="l" eaLnBrk="0" hangingPunct="0">
              <a:spcBef>
                <a:spcPct val="20000"/>
              </a:spcBef>
              <a:buClr>
                <a:srgbClr val="FF0000"/>
              </a:buClr>
              <a:defRPr/>
            </a:pPr>
            <a:r>
              <a:rPr lang="es-ES" b="0" kern="0" dirty="0" smtClean="0">
                <a:solidFill>
                  <a:srgbClr val="000066"/>
                </a:solidFill>
              </a:rPr>
              <a:t>El </a:t>
            </a:r>
            <a:r>
              <a:rPr lang="es-ES" kern="0" dirty="0" smtClean="0">
                <a:solidFill>
                  <a:srgbClr val="000066"/>
                </a:solidFill>
              </a:rPr>
              <a:t>Operador del Sistema efectúa la operación técnica del sistema </a:t>
            </a:r>
            <a:r>
              <a:rPr lang="es-ES" b="0" kern="0" dirty="0" smtClean="0">
                <a:solidFill>
                  <a:srgbClr val="000066"/>
                </a:solidFill>
              </a:rPr>
              <a:t>garantizando la seguridad </a:t>
            </a:r>
          </a:p>
          <a:p>
            <a:pPr marL="265113" indent="-265113" algn="l" eaLnBrk="0" hangingPunct="0">
              <a:spcBef>
                <a:spcPct val="20000"/>
              </a:spcBef>
              <a:buClr>
                <a:srgbClr val="FF0000"/>
              </a:buClr>
              <a:defRPr/>
            </a:pPr>
            <a:r>
              <a:rPr lang="es-ES" b="0" kern="0" dirty="0" smtClean="0">
                <a:solidFill>
                  <a:srgbClr val="000066"/>
                </a:solidFill>
              </a:rPr>
              <a:t>y la continuidad del sistema eléctrico.</a:t>
            </a:r>
          </a:p>
          <a:p>
            <a:pPr marL="265113" indent="-265113" algn="l" eaLnBrk="0" hangingPunct="0">
              <a:spcBef>
                <a:spcPct val="20000"/>
              </a:spcBef>
              <a:buClr>
                <a:srgbClr val="FF0000"/>
              </a:buClr>
              <a:defRPr/>
            </a:pPr>
            <a:r>
              <a:rPr lang="es-ES" b="0" kern="0" dirty="0" smtClean="0">
                <a:solidFill>
                  <a:srgbClr val="000066"/>
                </a:solidFill>
              </a:rPr>
              <a:t>Existen diferentes modelos de transporte según el grado de integración del Transportista con el </a:t>
            </a:r>
          </a:p>
          <a:p>
            <a:pPr marL="265113" indent="-265113" algn="l" eaLnBrk="0" hangingPunct="0">
              <a:spcBef>
                <a:spcPct val="20000"/>
              </a:spcBef>
              <a:buClr>
                <a:srgbClr val="FF0000"/>
              </a:buClr>
              <a:defRPr/>
            </a:pPr>
            <a:r>
              <a:rPr lang="es-ES" b="0" kern="0" dirty="0" smtClean="0">
                <a:solidFill>
                  <a:srgbClr val="000066"/>
                </a:solidFill>
              </a:rPr>
              <a:t>Operador del Sistema (TSO e ISO)</a:t>
            </a:r>
          </a:p>
          <a:p>
            <a:pPr marL="265113" lvl="0" indent="-265113" algn="l" eaLnBrk="0" hangingPunct="0">
              <a:spcBef>
                <a:spcPct val="20000"/>
              </a:spcBef>
              <a:buClr>
                <a:srgbClr val="FF0000"/>
              </a:buClr>
              <a:defRPr/>
            </a:pPr>
            <a:endParaRPr lang="es-ES" b="0" kern="0" dirty="0" smtClean="0">
              <a:solidFill>
                <a:srgbClr val="000066"/>
              </a:solidFill>
            </a:endParaRPr>
          </a:p>
          <a:p>
            <a:pPr marL="265113" indent="-265113" algn="l" eaLnBrk="0" hangingPunct="0">
              <a:spcBef>
                <a:spcPct val="20000"/>
              </a:spcBef>
              <a:buClr>
                <a:srgbClr val="FF0000"/>
              </a:buClr>
              <a:defRPr/>
            </a:pPr>
            <a:endParaRPr lang="es-ES" b="0" kern="0" dirty="0" smtClean="0">
              <a:solidFill>
                <a:srgbClr val="000066"/>
              </a:solidFill>
              <a:latin typeface="+mn-lt"/>
            </a:endParaRPr>
          </a:p>
          <a:p>
            <a:pPr marL="265113" indent="-265113" algn="l" eaLnBrk="0" hangingPunct="0">
              <a:spcBef>
                <a:spcPct val="20000"/>
              </a:spcBef>
              <a:buClr>
                <a:srgbClr val="FF0000"/>
              </a:buClr>
              <a:defRPr/>
            </a:pPr>
            <a:endParaRPr kumimoji="0" lang="es-ES" b="0" i="0" u="none" strike="noStrike" kern="0" cap="none" spc="0" normalizeH="0" noProof="0" dirty="0" smtClean="0">
              <a:ln>
                <a:noFill/>
              </a:ln>
              <a:solidFill>
                <a:srgbClr val="000066"/>
              </a:solidFill>
              <a:effectLst/>
              <a:uLnTx/>
              <a:uFillTx/>
              <a:latin typeface="+mn-lt"/>
            </a:endParaRPr>
          </a:p>
          <a:p>
            <a:pPr marL="265113" marR="0" lvl="0" indent="-265113" algn="l" defTabSz="914400" rtl="0" eaLnBrk="0" fontAlgn="base" latinLnBrk="0" hangingPunct="0">
              <a:lnSpc>
                <a:spcPct val="100000"/>
              </a:lnSpc>
              <a:spcBef>
                <a:spcPct val="20000"/>
              </a:spcBef>
              <a:spcAft>
                <a:spcPct val="0"/>
              </a:spcAft>
              <a:buClr>
                <a:srgbClr val="003399"/>
              </a:buClr>
              <a:buSzTx/>
              <a:tabLst/>
              <a:defRPr/>
            </a:pPr>
            <a:endParaRPr kumimoji="0" lang="es-ES" sz="1800" b="0" i="0" u="none" strike="noStrike" kern="0" cap="none" spc="0" normalizeH="0" baseline="0" noProof="0" dirty="0">
              <a:ln>
                <a:noFill/>
              </a:ln>
              <a:solidFill>
                <a:srgbClr val="000066"/>
              </a:solidFill>
              <a:effectLst/>
              <a:uLnTx/>
              <a:uFillTx/>
              <a:latin typeface="+mn-lt"/>
            </a:endParaRPr>
          </a:p>
        </p:txBody>
      </p:sp>
      <p:pic>
        <p:nvPicPr>
          <p:cNvPr id="10" name="Picture 19"/>
          <p:cNvPicPr>
            <a:picLocks noChangeAspect="1" noChangeArrowheads="1"/>
          </p:cNvPicPr>
          <p:nvPr/>
        </p:nvPicPr>
        <p:blipFill>
          <a:blip r:embed="rId3" cstate="print"/>
          <a:srcRect/>
          <a:stretch>
            <a:fillRect/>
          </a:stretch>
        </p:blipFill>
        <p:spPr bwMode="gray">
          <a:xfrm>
            <a:off x="6444088" y="3042851"/>
            <a:ext cx="3127416" cy="2110248"/>
          </a:xfrm>
          <a:prstGeom prst="rect">
            <a:avLst/>
          </a:prstGeom>
          <a:noFill/>
          <a:ln w="9525" algn="ctr">
            <a:noFill/>
            <a:miter lim="800000"/>
            <a:headEnd/>
            <a:tailEnd/>
          </a:ln>
          <a:effectLst/>
        </p:spPr>
      </p:pic>
      <p:pic>
        <p:nvPicPr>
          <p:cNvPr id="3074" name="Picture 2"/>
          <p:cNvPicPr>
            <a:picLocks noChangeAspect="1" noChangeArrowheads="1"/>
          </p:cNvPicPr>
          <p:nvPr/>
        </p:nvPicPr>
        <p:blipFill>
          <a:blip r:embed="rId4" cstate="print"/>
          <a:srcRect/>
          <a:stretch>
            <a:fillRect/>
          </a:stretch>
        </p:blipFill>
        <p:spPr bwMode="auto">
          <a:xfrm>
            <a:off x="7121157" y="192273"/>
            <a:ext cx="2701717" cy="969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II. </a:t>
            </a:r>
            <a:r>
              <a:rPr lang="es-ES" sz="2400" dirty="0" smtClean="0"/>
              <a:t>La cadena de valor del Sector Eléctrico: Distribución </a:t>
            </a:r>
            <a:r>
              <a:rPr lang="es-ES" sz="2400" kern="1200" dirty="0" smtClean="0"/>
              <a:t/>
            </a:r>
            <a:br>
              <a:rPr lang="es-ES" sz="2400" kern="1200" dirty="0" smtClean="0"/>
            </a:br>
            <a:endParaRPr lang="es-ES" kern="1200" dirty="0" smtClean="0">
              <a:ea typeface="+mn-ea"/>
              <a:cs typeface="+mn-cs"/>
            </a:endParaRPr>
          </a:p>
        </p:txBody>
      </p:sp>
      <p:sp>
        <p:nvSpPr>
          <p:cNvPr id="8" name="Rectangle 3"/>
          <p:cNvSpPr txBox="1">
            <a:spLocks noChangeArrowheads="1"/>
          </p:cNvSpPr>
          <p:nvPr/>
        </p:nvSpPr>
        <p:spPr bwMode="auto">
          <a:xfrm>
            <a:off x="154374" y="1200383"/>
            <a:ext cx="9787251" cy="564363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La</a:t>
            </a:r>
            <a:r>
              <a:rPr kumimoji="0" lang="es-ES" b="0" i="0" u="none" strike="noStrike" kern="0" cap="none" spc="0" normalizeH="0" noProof="0" dirty="0" smtClean="0">
                <a:ln>
                  <a:noFill/>
                </a:ln>
                <a:solidFill>
                  <a:srgbClr val="000066"/>
                </a:solidFill>
                <a:effectLst/>
                <a:uLnTx/>
                <a:uFillTx/>
                <a:latin typeface="+mn-lt"/>
              </a:rPr>
              <a:t> </a:t>
            </a:r>
            <a:r>
              <a:rPr lang="es-ES" kern="0" dirty="0" smtClean="0">
                <a:solidFill>
                  <a:srgbClr val="000066"/>
                </a:solidFill>
                <a:latin typeface="+mn-lt"/>
              </a:rPr>
              <a:t>Red de Distribución </a:t>
            </a:r>
            <a:r>
              <a:rPr lang="es-ES" b="0" kern="0" dirty="0" smtClean="0">
                <a:solidFill>
                  <a:srgbClr val="000066"/>
                </a:solidFill>
                <a:latin typeface="+mn-lt"/>
              </a:rPr>
              <a:t>es la red de </a:t>
            </a:r>
            <a:r>
              <a:rPr lang="es-ES" kern="0" dirty="0" smtClean="0">
                <a:solidFill>
                  <a:srgbClr val="000066"/>
                </a:solidFill>
                <a:latin typeface="+mn-lt"/>
              </a:rPr>
              <a:t>alta, media y baja tensión </a:t>
            </a:r>
            <a:r>
              <a:rPr lang="es-ES" b="0" kern="0" dirty="0" smtClean="0">
                <a:solidFill>
                  <a:srgbClr val="000066"/>
                </a:solidFill>
                <a:latin typeface="+mn-lt"/>
              </a:rPr>
              <a:t>(&lt; 220 kV) encargada de</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conectar la Red de Transporte con la demanda.</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dirty="0" smtClean="0">
                <a:solidFill>
                  <a:srgbClr val="000066"/>
                </a:solidFill>
                <a:latin typeface="+mn-lt"/>
              </a:rPr>
              <a:t>La Red de Distribución consta de infinidad de instalaciones: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Líneas </a:t>
            </a:r>
            <a:r>
              <a:rPr lang="es-ES" sz="1600" b="0" kern="0" dirty="0" smtClean="0">
                <a:solidFill>
                  <a:srgbClr val="000066"/>
                </a:solidFill>
              </a:rPr>
              <a:t>(áreas y subterráneas)</a:t>
            </a:r>
            <a:endParaRPr lang="es-ES" sz="1600" b="0" kern="0" dirty="0" smtClean="0">
              <a:solidFill>
                <a:srgbClr val="000066"/>
              </a:solidFill>
              <a:latin typeface="+mn-lt"/>
            </a:endParaRP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Subestaciones y centros de transformación</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Elementos de control, protección y medida</a:t>
            </a:r>
          </a:p>
          <a:p>
            <a:pPr marL="265113" lvl="0" indent="-265113" algn="l" eaLnBrk="0" hangingPunct="0">
              <a:spcBef>
                <a:spcPct val="20000"/>
              </a:spcBef>
              <a:buClr>
                <a:srgbClr val="FF0000"/>
              </a:buClr>
              <a:defRPr/>
            </a:pPr>
            <a:r>
              <a:rPr lang="es-ES" b="0" kern="0" dirty="0" smtClean="0">
                <a:solidFill>
                  <a:srgbClr val="000066"/>
                </a:solidFill>
              </a:rPr>
              <a:t>La distribución de electricidad es una </a:t>
            </a:r>
            <a:r>
              <a:rPr lang="es-ES" kern="0" dirty="0" smtClean="0">
                <a:solidFill>
                  <a:srgbClr val="000066"/>
                </a:solidFill>
              </a:rPr>
              <a:t>actividad regulada</a:t>
            </a:r>
            <a:r>
              <a:rPr lang="es-ES" b="0" kern="0" dirty="0" smtClean="0">
                <a:solidFill>
                  <a:srgbClr val="000066"/>
                </a:solidFill>
              </a:rPr>
              <a:t>: retribución y calidad.</a:t>
            </a:r>
          </a:p>
          <a:p>
            <a:pPr marL="265113" indent="-265113" algn="l" eaLnBrk="0" hangingPunct="0">
              <a:spcBef>
                <a:spcPct val="20000"/>
              </a:spcBef>
              <a:buClr>
                <a:srgbClr val="FF0000"/>
              </a:buClr>
              <a:defRPr/>
            </a:pPr>
            <a:r>
              <a:rPr lang="es-ES" b="0" dirty="0" smtClean="0"/>
              <a:t>La distribución es un </a:t>
            </a:r>
            <a:r>
              <a:rPr lang="es-ES" dirty="0" smtClean="0"/>
              <a:t>monopolio natural</a:t>
            </a:r>
            <a:r>
              <a:rPr lang="es-ES" b="0" dirty="0" smtClean="0"/>
              <a:t>: duplicar redes en un mismo territorio es ineficiente.</a:t>
            </a:r>
          </a:p>
          <a:p>
            <a:pPr marL="265113" indent="-265113" algn="l" eaLnBrk="0" hangingPunct="0">
              <a:spcBef>
                <a:spcPct val="20000"/>
              </a:spcBef>
              <a:buClr>
                <a:srgbClr val="FF0000"/>
              </a:buClr>
              <a:defRPr/>
            </a:pPr>
            <a:r>
              <a:rPr lang="es-ES" b="0" dirty="0" smtClean="0"/>
              <a:t>Las principales funciones de las distribuidoras son:</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Planificar la Red de Distribución</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Construir y mantener la red</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Operar la red</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Gestión comercial de clientes:</a:t>
            </a:r>
          </a:p>
          <a:p>
            <a:pPr marL="1179513" lvl="2" indent="-265113" algn="l" eaLnBrk="0" hangingPunct="0">
              <a:spcBef>
                <a:spcPct val="20000"/>
              </a:spcBef>
              <a:buClr>
                <a:srgbClr val="FF0000"/>
              </a:buClr>
              <a:buFont typeface="Wingdings" pitchFamily="2" charset="2"/>
              <a:buChar char="§"/>
              <a:defRPr/>
            </a:pPr>
            <a:r>
              <a:rPr lang="es-ES" sz="1600" b="0" kern="0" dirty="0" smtClean="0">
                <a:solidFill>
                  <a:srgbClr val="000066"/>
                </a:solidFill>
              </a:rPr>
              <a:t>Venta de energía a clientes finales (depende del entorno regulatorio)</a:t>
            </a:r>
          </a:p>
          <a:p>
            <a:pPr marL="1179513" lvl="2" indent="-265113" algn="l" eaLnBrk="0" hangingPunct="0">
              <a:spcBef>
                <a:spcPct val="20000"/>
              </a:spcBef>
              <a:buClr>
                <a:srgbClr val="FF0000"/>
              </a:buClr>
              <a:buFont typeface="Wingdings" pitchFamily="2" charset="2"/>
              <a:buChar char="§"/>
              <a:defRPr/>
            </a:pPr>
            <a:r>
              <a:rPr lang="es-ES" sz="1600" b="0" kern="0" dirty="0" smtClean="0">
                <a:solidFill>
                  <a:srgbClr val="000066"/>
                </a:solidFill>
              </a:rPr>
              <a:t> Medida y facturación</a:t>
            </a:r>
          </a:p>
          <a:p>
            <a:pPr marL="1179513" lvl="2" indent="-265113" algn="l" eaLnBrk="0" hangingPunct="0">
              <a:spcBef>
                <a:spcPct val="20000"/>
              </a:spcBef>
              <a:buClr>
                <a:srgbClr val="FF0000"/>
              </a:buClr>
              <a:buFont typeface="Wingdings" pitchFamily="2" charset="2"/>
              <a:buChar char="§"/>
              <a:defRPr/>
            </a:pPr>
            <a:r>
              <a:rPr lang="es-ES" sz="1600" b="0" kern="0" dirty="0" smtClean="0">
                <a:solidFill>
                  <a:srgbClr val="000066"/>
                </a:solidFill>
              </a:rPr>
              <a:t>Nuevos suministros</a:t>
            </a:r>
          </a:p>
          <a:p>
            <a:pPr marL="1179513" lvl="2" indent="-265113" algn="l" eaLnBrk="0" hangingPunct="0">
              <a:spcBef>
                <a:spcPct val="20000"/>
              </a:spcBef>
              <a:buClr>
                <a:srgbClr val="FF0000"/>
              </a:buClr>
              <a:buFont typeface="Wingdings" pitchFamily="2" charset="2"/>
              <a:buChar char="§"/>
              <a:defRPr/>
            </a:pPr>
            <a:r>
              <a:rPr lang="es-ES" sz="1600" b="0" kern="0" dirty="0" smtClean="0">
                <a:solidFill>
                  <a:srgbClr val="000066"/>
                </a:solidFill>
              </a:rPr>
              <a:t>Reclamaciones y quejas</a:t>
            </a:r>
          </a:p>
          <a:p>
            <a:pPr marL="1179513" lvl="2" indent="-265113" algn="l" eaLnBrk="0" hangingPunct="0">
              <a:spcBef>
                <a:spcPct val="20000"/>
              </a:spcBef>
              <a:buClr>
                <a:srgbClr val="FF0000"/>
              </a:buClr>
              <a:buFont typeface="Wingdings" pitchFamily="2" charset="2"/>
              <a:buChar char="§"/>
              <a:defRPr/>
            </a:pPr>
            <a:r>
              <a:rPr lang="es-ES" sz="1600" b="0" kern="0" dirty="0" smtClean="0">
                <a:solidFill>
                  <a:srgbClr val="000066"/>
                </a:solidFill>
              </a:rPr>
              <a:t>Gestión de la generación distribuida</a:t>
            </a:r>
          </a:p>
          <a:p>
            <a:pPr marL="265113" indent="-265113" algn="l" eaLnBrk="0" hangingPunct="0">
              <a:spcBef>
                <a:spcPct val="20000"/>
              </a:spcBef>
              <a:buClr>
                <a:srgbClr val="FF0000"/>
              </a:buClr>
              <a:defRPr/>
            </a:pPr>
            <a:endParaRPr lang="es-ES" b="0" dirty="0" smtClean="0"/>
          </a:p>
          <a:p>
            <a:pPr marL="265113" lvl="0" indent="-265113" algn="l" eaLnBrk="0" hangingPunct="0">
              <a:spcBef>
                <a:spcPct val="20000"/>
              </a:spcBef>
              <a:buClr>
                <a:srgbClr val="FF0000"/>
              </a:buClr>
              <a:defRPr/>
            </a:pPr>
            <a:endParaRPr lang="es-ES" b="0" kern="0" dirty="0" smtClean="0">
              <a:solidFill>
                <a:srgbClr val="000066"/>
              </a:solidFill>
            </a:endParaRPr>
          </a:p>
          <a:p>
            <a:pPr marL="265113" lvl="0" indent="-265113" algn="l" eaLnBrk="0" hangingPunct="0">
              <a:spcBef>
                <a:spcPct val="20000"/>
              </a:spcBef>
              <a:buClr>
                <a:srgbClr val="FF0000"/>
              </a:buClr>
              <a:defRPr/>
            </a:pPr>
            <a:endParaRPr lang="es-ES" b="0" kern="0" dirty="0" smtClean="0">
              <a:solidFill>
                <a:srgbClr val="000066"/>
              </a:solidFill>
            </a:endParaRPr>
          </a:p>
          <a:p>
            <a:pPr marL="265113" indent="-265113" algn="l" eaLnBrk="0" hangingPunct="0">
              <a:spcBef>
                <a:spcPct val="20000"/>
              </a:spcBef>
              <a:buClr>
                <a:srgbClr val="FF0000"/>
              </a:buClr>
              <a:defRPr/>
            </a:pPr>
            <a:endParaRPr lang="es-ES" b="0" kern="0" dirty="0" smtClean="0">
              <a:solidFill>
                <a:srgbClr val="000066"/>
              </a:solidFill>
              <a:latin typeface="+mn-lt"/>
            </a:endParaRPr>
          </a:p>
          <a:p>
            <a:pPr marL="265113" indent="-265113" algn="l" eaLnBrk="0" hangingPunct="0">
              <a:spcBef>
                <a:spcPct val="20000"/>
              </a:spcBef>
              <a:buClr>
                <a:srgbClr val="FF0000"/>
              </a:buClr>
              <a:defRPr/>
            </a:pPr>
            <a:endParaRPr kumimoji="0" lang="es-ES" b="0" i="0" u="none" strike="noStrike" kern="0" cap="none" spc="0" normalizeH="0" noProof="0" dirty="0" smtClean="0">
              <a:ln>
                <a:noFill/>
              </a:ln>
              <a:solidFill>
                <a:srgbClr val="000066"/>
              </a:solidFill>
              <a:effectLst/>
              <a:uLnTx/>
              <a:uFillTx/>
              <a:latin typeface="+mn-lt"/>
            </a:endParaRPr>
          </a:p>
          <a:p>
            <a:pPr marL="265113" marR="0" lvl="0" indent="-265113" algn="l" defTabSz="914400" rtl="0" eaLnBrk="0" fontAlgn="base" latinLnBrk="0" hangingPunct="0">
              <a:lnSpc>
                <a:spcPct val="100000"/>
              </a:lnSpc>
              <a:spcBef>
                <a:spcPct val="20000"/>
              </a:spcBef>
              <a:spcAft>
                <a:spcPct val="0"/>
              </a:spcAft>
              <a:buClr>
                <a:srgbClr val="003399"/>
              </a:buClr>
              <a:buSzTx/>
              <a:tabLst/>
              <a:defRPr/>
            </a:pPr>
            <a:endParaRPr kumimoji="0" lang="es-ES" sz="1800" b="0" i="0" u="none" strike="noStrike" kern="0" cap="none" spc="0" normalizeH="0" baseline="0" noProof="0" dirty="0">
              <a:ln>
                <a:noFill/>
              </a:ln>
              <a:solidFill>
                <a:srgbClr val="000066"/>
              </a:solidFill>
              <a:effectLst/>
              <a:uLnTx/>
              <a:uFillTx/>
              <a:latin typeface="+mn-lt"/>
            </a:endParaRPr>
          </a:p>
        </p:txBody>
      </p:sp>
      <p:pic>
        <p:nvPicPr>
          <p:cNvPr id="2052" name="Picture 4" descr="http://images03.olx.com.ec/ui/3/57/24/45445324_3.jpg"/>
          <p:cNvPicPr>
            <a:picLocks noChangeAspect="1" noChangeArrowheads="1"/>
          </p:cNvPicPr>
          <p:nvPr/>
        </p:nvPicPr>
        <p:blipFill>
          <a:blip r:embed="rId3" cstate="print"/>
          <a:srcRect/>
          <a:stretch>
            <a:fillRect/>
          </a:stretch>
        </p:blipFill>
        <p:spPr bwMode="auto">
          <a:xfrm>
            <a:off x="7721848" y="3889429"/>
            <a:ext cx="1778412" cy="2372682"/>
          </a:xfrm>
          <a:prstGeom prst="rect">
            <a:avLst/>
          </a:prstGeom>
          <a:noFill/>
        </p:spPr>
      </p:pic>
      <p:pic>
        <p:nvPicPr>
          <p:cNvPr id="4098" name="Picture 2"/>
          <p:cNvPicPr>
            <a:picLocks noChangeAspect="1" noChangeArrowheads="1"/>
          </p:cNvPicPr>
          <p:nvPr/>
        </p:nvPicPr>
        <p:blipFill>
          <a:blip r:embed="rId4" cstate="print"/>
          <a:srcRect/>
          <a:stretch>
            <a:fillRect/>
          </a:stretch>
        </p:blipFill>
        <p:spPr bwMode="auto">
          <a:xfrm>
            <a:off x="7018317" y="177038"/>
            <a:ext cx="2778826" cy="963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bwMode="auto">
          <a:xfrm>
            <a:off x="118749" y="1275426"/>
            <a:ext cx="9642769" cy="451576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lvl="0" indent="-265113" algn="l" eaLnBrk="0" hangingPunct="0">
              <a:spcBef>
                <a:spcPts val="600"/>
              </a:spcBef>
              <a:spcAft>
                <a:spcPts val="300"/>
              </a:spcAft>
              <a:buClr>
                <a:srgbClr val="003399"/>
              </a:buClr>
              <a:defRPr/>
            </a:pPr>
            <a:r>
              <a:rPr lang="es-ES" sz="1500" b="0" kern="0" dirty="0" smtClean="0">
                <a:solidFill>
                  <a:srgbClr val="000066"/>
                </a:solidFill>
                <a:latin typeface="+mn-lt"/>
              </a:rPr>
              <a:t>Los </a:t>
            </a:r>
            <a:r>
              <a:rPr lang="es-ES" sz="1500" kern="0" dirty="0" smtClean="0">
                <a:solidFill>
                  <a:srgbClr val="000066"/>
                </a:solidFill>
                <a:latin typeface="+mn-lt"/>
              </a:rPr>
              <a:t>comercializadores de energía eléctrica </a:t>
            </a:r>
            <a:r>
              <a:rPr lang="es-ES" sz="1500" b="0" kern="0" dirty="0" smtClean="0">
                <a:solidFill>
                  <a:srgbClr val="000066"/>
                </a:solidFill>
                <a:latin typeface="+mn-lt"/>
              </a:rPr>
              <a:t>son sociedades mercantiles que accediendo a las redes  de  transporte o distribución tienen como función la </a:t>
            </a:r>
            <a:r>
              <a:rPr lang="es-ES" sz="1500" kern="0" dirty="0" smtClean="0">
                <a:solidFill>
                  <a:srgbClr val="000066"/>
                </a:solidFill>
                <a:latin typeface="+mn-lt"/>
              </a:rPr>
              <a:t>venta de energía eléctrica a los consumidores o a otros sujetos del sistema.</a:t>
            </a:r>
          </a:p>
          <a:p>
            <a:pPr marL="265113" lvl="0" indent="-265113" algn="l" eaLnBrk="0" hangingPunct="0">
              <a:spcBef>
                <a:spcPts val="600"/>
              </a:spcBef>
              <a:spcAft>
                <a:spcPts val="300"/>
              </a:spcAft>
              <a:buClr>
                <a:srgbClr val="003399"/>
              </a:buClr>
              <a:defRPr/>
            </a:pPr>
            <a:r>
              <a:rPr lang="es-ES" sz="1500" b="0" kern="0" dirty="0">
                <a:solidFill>
                  <a:srgbClr val="000066"/>
                </a:solidFill>
              </a:rPr>
              <a:t>La comercialización de electricidad es una </a:t>
            </a:r>
            <a:r>
              <a:rPr lang="es-ES" sz="1500" kern="0" dirty="0">
                <a:solidFill>
                  <a:srgbClr val="000066"/>
                </a:solidFill>
              </a:rPr>
              <a:t>actividad</a:t>
            </a:r>
            <a:r>
              <a:rPr lang="es-ES" sz="1500" b="0" kern="0" dirty="0">
                <a:solidFill>
                  <a:srgbClr val="000066"/>
                </a:solidFill>
              </a:rPr>
              <a:t> que se realiza </a:t>
            </a:r>
            <a:r>
              <a:rPr lang="es-ES" sz="1500" kern="0" dirty="0">
                <a:solidFill>
                  <a:srgbClr val="000066"/>
                </a:solidFill>
              </a:rPr>
              <a:t>en competencia.</a:t>
            </a:r>
          </a:p>
          <a:p>
            <a:pPr marL="265113" lvl="0" indent="-265113" algn="l" eaLnBrk="0" hangingPunct="0">
              <a:spcBef>
                <a:spcPts val="600"/>
              </a:spcBef>
              <a:spcAft>
                <a:spcPts val="300"/>
              </a:spcAft>
              <a:buClr>
                <a:srgbClr val="003399"/>
              </a:buClr>
              <a:defRPr/>
            </a:pPr>
            <a:r>
              <a:rPr lang="es-ES" sz="1500" b="0" kern="0" dirty="0">
                <a:solidFill>
                  <a:srgbClr val="000066"/>
                </a:solidFill>
              </a:rPr>
              <a:t>Es un </a:t>
            </a:r>
            <a:r>
              <a:rPr lang="es-ES" sz="1500" kern="0" dirty="0">
                <a:solidFill>
                  <a:srgbClr val="000066"/>
                </a:solidFill>
              </a:rPr>
              <a:t>negocio de márgenes reducidos</a:t>
            </a:r>
            <a:r>
              <a:rPr lang="es-ES" sz="1500" b="0" kern="0" dirty="0">
                <a:solidFill>
                  <a:srgbClr val="000066"/>
                </a:solidFill>
              </a:rPr>
              <a:t>, en el que las economías de escala son un </a:t>
            </a:r>
            <a:r>
              <a:rPr lang="es-ES" sz="1500" b="0" kern="0" dirty="0" smtClean="0">
                <a:solidFill>
                  <a:srgbClr val="000066"/>
                </a:solidFill>
              </a:rPr>
              <a:t>factor </a:t>
            </a:r>
            <a:r>
              <a:rPr lang="es-ES" sz="1500" b="0" kern="0" dirty="0">
                <a:solidFill>
                  <a:srgbClr val="000066"/>
                </a:solidFill>
              </a:rPr>
              <a:t>de éxito clave</a:t>
            </a:r>
            <a:r>
              <a:rPr lang="es-ES" sz="1500" b="0" kern="0" dirty="0" smtClean="0">
                <a:solidFill>
                  <a:srgbClr val="000066"/>
                </a:solidFill>
              </a:rPr>
              <a:t>.</a:t>
            </a:r>
            <a:endParaRPr lang="es-ES" sz="1500" kern="0" dirty="0" smtClean="0">
              <a:solidFill>
                <a:srgbClr val="000066"/>
              </a:solidFill>
              <a:latin typeface="+mn-lt"/>
            </a:endParaRPr>
          </a:p>
          <a:p>
            <a:pPr marL="265113" lvl="0" indent="-265113" algn="l" eaLnBrk="0" hangingPunct="0">
              <a:spcBef>
                <a:spcPts val="600"/>
              </a:spcBef>
              <a:spcAft>
                <a:spcPts val="300"/>
              </a:spcAft>
              <a:buClr>
                <a:srgbClr val="003399"/>
              </a:buClr>
              <a:defRPr/>
            </a:pPr>
            <a:r>
              <a:rPr lang="es-ES" sz="1500" dirty="0" smtClean="0"/>
              <a:t>Requisitos necesarios para realizar la actividad de comercialización:</a:t>
            </a:r>
          </a:p>
          <a:p>
            <a:pPr marL="722313" lvl="1" indent="-265113" algn="l" eaLnBrk="0" hangingPunct="0">
              <a:spcBef>
                <a:spcPct val="20000"/>
              </a:spcBef>
              <a:buClr>
                <a:srgbClr val="FF0000"/>
              </a:buClr>
              <a:buFont typeface="Wingdings" pitchFamily="2" charset="2"/>
              <a:buChar char="ü"/>
              <a:defRPr/>
            </a:pPr>
            <a:r>
              <a:rPr lang="es-ES" sz="1500" kern="0" dirty="0" smtClean="0">
                <a:solidFill>
                  <a:srgbClr val="000066"/>
                </a:solidFill>
              </a:rPr>
              <a:t>Acreditar Capacidad Legal:</a:t>
            </a:r>
            <a:r>
              <a:rPr lang="es-ES" sz="1500" b="0" kern="0" dirty="0" smtClean="0">
                <a:solidFill>
                  <a:srgbClr val="000066"/>
                </a:solidFill>
              </a:rPr>
              <a:t> sociedades mercantiles debidamente inscritas en el registro correspondiente </a:t>
            </a:r>
          </a:p>
          <a:p>
            <a:pPr marL="722313" lvl="1" indent="-265113" algn="l" eaLnBrk="0" hangingPunct="0">
              <a:spcBef>
                <a:spcPct val="20000"/>
              </a:spcBef>
              <a:buClr>
                <a:srgbClr val="FF0000"/>
              </a:buClr>
              <a:buFont typeface="Wingdings" pitchFamily="2" charset="2"/>
              <a:buChar char="ü"/>
              <a:defRPr/>
            </a:pPr>
            <a:r>
              <a:rPr lang="es-ES" sz="1500" kern="0" dirty="0" smtClean="0">
                <a:solidFill>
                  <a:srgbClr val="000066"/>
                </a:solidFill>
              </a:rPr>
              <a:t>Acreditar Capacidad Técnica: </a:t>
            </a:r>
            <a:r>
              <a:rPr lang="es-ES" sz="1500" b="0" kern="0" dirty="0" smtClean="0">
                <a:solidFill>
                  <a:srgbClr val="000066"/>
                </a:solidFill>
              </a:rPr>
              <a:t>cumplir los requisitos exigidos en los Procedimientos Operación Técnica</a:t>
            </a:r>
          </a:p>
          <a:p>
            <a:pPr marL="722313" lvl="1" indent="-265113" algn="l" eaLnBrk="0" hangingPunct="0">
              <a:spcBef>
                <a:spcPct val="20000"/>
              </a:spcBef>
              <a:buClr>
                <a:srgbClr val="FF0000"/>
              </a:buClr>
              <a:buFont typeface="Wingdings" pitchFamily="2" charset="2"/>
              <a:buChar char="ü"/>
              <a:defRPr/>
            </a:pPr>
            <a:r>
              <a:rPr lang="es-ES" sz="1500" kern="0" dirty="0" smtClean="0">
                <a:solidFill>
                  <a:srgbClr val="000066"/>
                </a:solidFill>
              </a:rPr>
              <a:t>Acreditar Capacidad Económica:</a:t>
            </a:r>
            <a:r>
              <a:rPr lang="es-ES" sz="1500" b="0" kern="0" dirty="0" smtClean="0">
                <a:solidFill>
                  <a:srgbClr val="000066"/>
                </a:solidFill>
              </a:rPr>
              <a:t> presentar las garantías que resulten exigibles</a:t>
            </a:r>
            <a:endParaRPr lang="es-ES" sz="1500" kern="0" dirty="0" smtClean="0">
              <a:solidFill>
                <a:srgbClr val="000066"/>
              </a:solidFill>
            </a:endParaRPr>
          </a:p>
          <a:p>
            <a:pPr marL="265113" indent="-265113" algn="l" eaLnBrk="0" hangingPunct="0">
              <a:spcBef>
                <a:spcPts val="600"/>
              </a:spcBef>
              <a:spcAft>
                <a:spcPts val="300"/>
              </a:spcAft>
              <a:buClr>
                <a:srgbClr val="FF0000"/>
              </a:buClr>
              <a:defRPr/>
            </a:pPr>
            <a:r>
              <a:rPr lang="es-ES" sz="1500" b="0" kern="0" dirty="0" smtClean="0">
                <a:solidFill>
                  <a:srgbClr val="000066"/>
                </a:solidFill>
              </a:rPr>
              <a:t>E</a:t>
            </a:r>
            <a:r>
              <a:rPr lang="es-ES" sz="1500" b="0" dirty="0" smtClean="0"/>
              <a:t>l </a:t>
            </a:r>
            <a:r>
              <a:rPr lang="es-ES" sz="1500" dirty="0" smtClean="0"/>
              <a:t>1 de julio de 2009 </a:t>
            </a:r>
            <a:r>
              <a:rPr lang="es-ES" sz="1500" b="0" dirty="0" smtClean="0"/>
              <a:t>entró en vigor un </a:t>
            </a:r>
            <a:r>
              <a:rPr lang="es-ES" sz="1500" dirty="0" smtClean="0"/>
              <a:t>nuevo sistema de tarifas eléctricas </a:t>
            </a:r>
            <a:r>
              <a:rPr lang="es-ES" sz="1500" b="0" dirty="0" smtClean="0"/>
              <a:t>en el que </a:t>
            </a:r>
            <a:r>
              <a:rPr lang="es-ES" sz="1500" dirty="0" smtClean="0"/>
              <a:t>coexisten</a:t>
            </a:r>
            <a:r>
              <a:rPr lang="es-ES" sz="1500" b="0" dirty="0" smtClean="0"/>
              <a:t>, el </a:t>
            </a:r>
            <a:r>
              <a:rPr lang="es-ES" sz="1500" dirty="0" smtClean="0"/>
              <a:t>Mercado Libre </a:t>
            </a:r>
            <a:r>
              <a:rPr lang="es-ES" sz="1500" b="0" dirty="0" smtClean="0"/>
              <a:t>y una tarifa fijada por el Gobierno: </a:t>
            </a:r>
            <a:r>
              <a:rPr lang="es-ES" sz="1500" dirty="0" smtClean="0"/>
              <a:t>la Tarifa de Último Recurso (TUR). </a:t>
            </a:r>
            <a:endParaRPr lang="es-ES" sz="1500" b="0" dirty="0" smtClean="0"/>
          </a:p>
          <a:p>
            <a:pPr marL="265113" indent="-265113" algn="l" eaLnBrk="0" hangingPunct="0">
              <a:spcBef>
                <a:spcPts val="600"/>
              </a:spcBef>
              <a:spcAft>
                <a:spcPts val="300"/>
              </a:spcAft>
              <a:buClr>
                <a:srgbClr val="FF0000"/>
              </a:buClr>
              <a:defRPr/>
            </a:pPr>
            <a:r>
              <a:rPr lang="es-ES" sz="1500" b="0" dirty="0" smtClean="0"/>
              <a:t>La </a:t>
            </a:r>
            <a:r>
              <a:rPr lang="es-ES" sz="1500" dirty="0" smtClean="0"/>
              <a:t>TUR</a:t>
            </a:r>
            <a:r>
              <a:rPr lang="es-ES" sz="1500" b="0" dirty="0" smtClean="0"/>
              <a:t> es el </a:t>
            </a:r>
            <a:r>
              <a:rPr lang="es-ES" sz="1500" dirty="0" smtClean="0"/>
              <a:t>precio regulado por el Gobierno</a:t>
            </a:r>
            <a:r>
              <a:rPr lang="es-ES" sz="1500" b="0" dirty="0" smtClean="0"/>
              <a:t>  para el </a:t>
            </a:r>
            <a:r>
              <a:rPr lang="es-ES" sz="1500" dirty="0" smtClean="0"/>
              <a:t>suministro obligatorio </a:t>
            </a:r>
            <a:r>
              <a:rPr lang="es-ES" sz="1500" b="0" dirty="0" smtClean="0"/>
              <a:t>a los clientes que no quieren o no pueden buscar otras ofertas en el mercado. </a:t>
            </a:r>
          </a:p>
          <a:p>
            <a:pPr marL="265113" indent="-265113" algn="l" eaLnBrk="0" hangingPunct="0">
              <a:spcBef>
                <a:spcPts val="300"/>
              </a:spcBef>
              <a:spcAft>
                <a:spcPts val="300"/>
              </a:spcAft>
              <a:buClr>
                <a:srgbClr val="FF0000"/>
              </a:buClr>
              <a:defRPr/>
            </a:pPr>
            <a:endParaRPr lang="es-ES" sz="1500" b="0" dirty="0" smtClean="0"/>
          </a:p>
          <a:p>
            <a:pPr marL="265113" indent="-265113" algn="l" eaLnBrk="0" hangingPunct="0">
              <a:spcBef>
                <a:spcPts val="300"/>
              </a:spcBef>
              <a:spcAft>
                <a:spcPts val="300"/>
              </a:spcAft>
              <a:buClr>
                <a:srgbClr val="FF0000"/>
              </a:buClr>
              <a:defRPr/>
            </a:pPr>
            <a:endParaRPr lang="es-ES" sz="1500" b="0" dirty="0" smtClean="0"/>
          </a:p>
          <a:p>
            <a:pPr marL="265113" indent="-265113" algn="l" eaLnBrk="0" hangingPunct="0">
              <a:spcBef>
                <a:spcPts val="600"/>
              </a:spcBef>
              <a:spcAft>
                <a:spcPts val="300"/>
              </a:spcAft>
              <a:buClr>
                <a:srgbClr val="FF0000"/>
              </a:buClr>
              <a:defRPr/>
            </a:pPr>
            <a:r>
              <a:rPr lang="es-ES" sz="1500" b="0" dirty="0" smtClean="0"/>
              <a:t>Se configura como una </a:t>
            </a:r>
            <a:r>
              <a:rPr lang="es-ES" sz="1500" dirty="0" smtClean="0"/>
              <a:t>tarifa refugio </a:t>
            </a:r>
            <a:r>
              <a:rPr lang="es-ES" sz="1500" b="0" dirty="0" smtClean="0"/>
              <a:t>y está reservada para los consumidores que tienen una </a:t>
            </a:r>
            <a:r>
              <a:rPr lang="es-ES" sz="1500" dirty="0" smtClean="0"/>
              <a:t>potencia contratada inferior 10 KW</a:t>
            </a:r>
            <a:r>
              <a:rPr lang="es-ES" sz="1500" b="0" dirty="0" smtClean="0"/>
              <a:t>, segmento en el que se encuentran prácticamente todos los consumidores domésticos. </a:t>
            </a:r>
            <a:endParaRPr kumimoji="0" lang="es-ES" sz="1500" b="0" i="0" u="none" strike="noStrike" kern="0" cap="none" spc="0" normalizeH="0" baseline="0" noProof="0" dirty="0" smtClean="0">
              <a:ln>
                <a:noFill/>
              </a:ln>
              <a:solidFill>
                <a:srgbClr val="000066"/>
              </a:solidFill>
              <a:effectLst/>
              <a:uLnTx/>
              <a:uFillTx/>
              <a:latin typeface="+mn-lt"/>
            </a:endParaRPr>
          </a:p>
        </p:txBody>
      </p:sp>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II. </a:t>
            </a:r>
            <a:r>
              <a:rPr lang="es-ES" sz="2400" dirty="0" smtClean="0"/>
              <a:t>La cadena de valor del Sector Eléctrico: Comercialización en España</a:t>
            </a:r>
            <a:br>
              <a:rPr lang="es-ES" sz="2400" dirty="0" smtClean="0"/>
            </a:br>
            <a:endParaRPr lang="es-ES" sz="2400" dirty="0"/>
          </a:p>
        </p:txBody>
      </p:sp>
      <p:pic>
        <p:nvPicPr>
          <p:cNvPr id="5122" name="Picture 2"/>
          <p:cNvPicPr>
            <a:picLocks noChangeAspect="1" noChangeArrowheads="1"/>
          </p:cNvPicPr>
          <p:nvPr/>
        </p:nvPicPr>
        <p:blipFill>
          <a:blip r:embed="rId3" cstate="print"/>
          <a:srcRect/>
          <a:stretch>
            <a:fillRect/>
          </a:stretch>
        </p:blipFill>
        <p:spPr bwMode="auto">
          <a:xfrm>
            <a:off x="7018317" y="173863"/>
            <a:ext cx="2743201" cy="969962"/>
          </a:xfrm>
          <a:prstGeom prst="rect">
            <a:avLst/>
          </a:prstGeom>
          <a:noFill/>
          <a:ln w="9525">
            <a:noFill/>
            <a:miter lim="800000"/>
            <a:headEnd/>
            <a:tailEnd/>
          </a:ln>
          <a:effectLst/>
        </p:spPr>
      </p:pic>
      <p:sp>
        <p:nvSpPr>
          <p:cNvPr id="5" name="Rounded Rectangle 4"/>
          <p:cNvSpPr/>
          <p:nvPr/>
        </p:nvSpPr>
        <p:spPr bwMode="auto">
          <a:xfrm>
            <a:off x="1385454" y="5348691"/>
            <a:ext cx="7148946" cy="344382"/>
          </a:xfrm>
          <a:prstGeom prst="roundRect">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400" b="0" dirty="0" smtClean="0"/>
              <a:t>TUR (Tarifa Aditiva) = Costes Energía + Coste Red + Costes Permanentes</a:t>
            </a:r>
            <a:endParaRPr kumimoji="0" lang="es-E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55233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txBox="1">
            <a:spLocks noChangeArrowheads="1"/>
          </p:cNvSpPr>
          <p:nvPr/>
        </p:nvSpPr>
        <p:spPr bwMode="auto">
          <a:xfrm>
            <a:off x="225632" y="172523"/>
            <a:ext cx="6650176"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II. </a:t>
            </a:r>
            <a:r>
              <a:rPr lang="es-ES" sz="2400" dirty="0" smtClean="0"/>
              <a:t>La cadena de valor del Sector Eléctrico: Comercialización : Esquema mercado libre</a:t>
            </a:r>
            <a:br>
              <a:rPr lang="es-ES" sz="2400" dirty="0" smtClean="0"/>
            </a:br>
            <a:endParaRPr lang="es-ES" sz="2400" dirty="0"/>
          </a:p>
        </p:txBody>
      </p:sp>
      <p:pic>
        <p:nvPicPr>
          <p:cNvPr id="5122" name="Picture 2"/>
          <p:cNvPicPr>
            <a:picLocks noChangeAspect="1" noChangeArrowheads="1"/>
          </p:cNvPicPr>
          <p:nvPr/>
        </p:nvPicPr>
        <p:blipFill>
          <a:blip r:embed="rId3" cstate="print"/>
          <a:srcRect/>
          <a:stretch>
            <a:fillRect/>
          </a:stretch>
        </p:blipFill>
        <p:spPr bwMode="auto">
          <a:xfrm>
            <a:off x="7018317" y="173863"/>
            <a:ext cx="2743201" cy="969962"/>
          </a:xfrm>
          <a:prstGeom prst="rect">
            <a:avLst/>
          </a:prstGeom>
          <a:noFill/>
          <a:ln w="9525">
            <a:noFill/>
            <a:miter lim="800000"/>
            <a:headEnd/>
            <a:tailEnd/>
          </a:ln>
          <a:effectLst/>
        </p:spPr>
      </p:pic>
      <p:sp>
        <p:nvSpPr>
          <p:cNvPr id="5" name="Text Box 41"/>
          <p:cNvSpPr txBox="1">
            <a:spLocks noChangeArrowheads="1"/>
          </p:cNvSpPr>
          <p:nvPr/>
        </p:nvSpPr>
        <p:spPr bwMode="gray">
          <a:xfrm>
            <a:off x="2636316" y="1201678"/>
            <a:ext cx="4239491" cy="684015"/>
          </a:xfrm>
          <a:prstGeom prst="rect">
            <a:avLst/>
          </a:prstGeom>
          <a:noFill/>
          <a:ln w="9525" algn="ctr">
            <a:noFill/>
            <a:miter lim="800000"/>
            <a:headEnd/>
            <a:tailEnd/>
          </a:ln>
          <a:effectLst/>
        </p:spPr>
        <p:txBody>
          <a:bodyPr wrap="square" lIns="72000" tIns="72000" rIns="72000" bIns="72000">
            <a:spAutoFit/>
          </a:bodyPr>
          <a:lstStyle/>
          <a:p>
            <a:pPr>
              <a:spcBef>
                <a:spcPct val="50000"/>
              </a:spcBef>
            </a:pPr>
            <a:r>
              <a:rPr lang="es-ES" sz="1400" dirty="0" smtClean="0"/>
              <a:t>Mercado Libre</a:t>
            </a:r>
          </a:p>
          <a:p>
            <a:pPr>
              <a:spcBef>
                <a:spcPct val="50000"/>
              </a:spcBef>
            </a:pPr>
            <a:r>
              <a:rPr lang="es-ES" sz="1400" dirty="0" smtClean="0"/>
              <a:t>(Flujo Electricidad y Flujo Comercial)</a:t>
            </a:r>
          </a:p>
        </p:txBody>
      </p:sp>
      <p:sp>
        <p:nvSpPr>
          <p:cNvPr id="8" name="Text Box 9"/>
          <p:cNvSpPr txBox="1">
            <a:spLocks noChangeArrowheads="1"/>
          </p:cNvSpPr>
          <p:nvPr/>
        </p:nvSpPr>
        <p:spPr bwMode="gray">
          <a:xfrm>
            <a:off x="6250579" y="6562725"/>
            <a:ext cx="2905125" cy="268517"/>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800" dirty="0" smtClean="0"/>
              <a:t>Fuente: Comisión Nacional de la Energía</a:t>
            </a:r>
            <a:endParaRPr lang="es-ES" sz="800" dirty="0"/>
          </a:p>
        </p:txBody>
      </p:sp>
      <p:pic>
        <p:nvPicPr>
          <p:cNvPr id="1028" name="Picture 4"/>
          <p:cNvPicPr>
            <a:picLocks noChangeAspect="1" noChangeArrowheads="1"/>
          </p:cNvPicPr>
          <p:nvPr/>
        </p:nvPicPr>
        <p:blipFill>
          <a:blip r:embed="rId4" cstate="print"/>
          <a:srcRect/>
          <a:stretch>
            <a:fillRect/>
          </a:stretch>
        </p:blipFill>
        <p:spPr bwMode="auto">
          <a:xfrm>
            <a:off x="715390" y="1935658"/>
            <a:ext cx="8475220" cy="4459184"/>
          </a:xfrm>
          <a:prstGeom prst="rect">
            <a:avLst/>
          </a:prstGeom>
          <a:noFill/>
          <a:ln w="9525">
            <a:noFill/>
            <a:miter lim="800000"/>
            <a:headEnd/>
            <a:tailEnd/>
          </a:ln>
        </p:spPr>
      </p:pic>
    </p:spTree>
    <p:extLst>
      <p:ext uri="{BB962C8B-B14F-4D97-AF65-F5344CB8AC3E}">
        <p14:creationId xmlns:p14="http://schemas.microsoft.com/office/powerpoint/2010/main" val="3692824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7018317" y="173863"/>
            <a:ext cx="2743201" cy="969962"/>
          </a:xfrm>
          <a:prstGeom prst="rect">
            <a:avLst/>
          </a:prstGeom>
          <a:noFill/>
          <a:ln w="9525">
            <a:noFill/>
            <a:miter lim="800000"/>
            <a:headEnd/>
            <a:tailEnd/>
          </a:ln>
          <a:effectLst/>
        </p:spPr>
      </p:pic>
      <p:sp>
        <p:nvSpPr>
          <p:cNvPr id="5" name="Text Box 41"/>
          <p:cNvSpPr txBox="1">
            <a:spLocks noChangeArrowheads="1"/>
          </p:cNvSpPr>
          <p:nvPr/>
        </p:nvSpPr>
        <p:spPr bwMode="gray">
          <a:xfrm>
            <a:off x="2636316" y="1201678"/>
            <a:ext cx="4239491" cy="684015"/>
          </a:xfrm>
          <a:prstGeom prst="rect">
            <a:avLst/>
          </a:prstGeom>
          <a:noFill/>
          <a:ln w="9525" algn="ctr">
            <a:noFill/>
            <a:miter lim="800000"/>
            <a:headEnd/>
            <a:tailEnd/>
          </a:ln>
          <a:effectLst/>
        </p:spPr>
        <p:txBody>
          <a:bodyPr wrap="square" lIns="72000" tIns="72000" rIns="72000" bIns="72000">
            <a:spAutoFit/>
          </a:bodyPr>
          <a:lstStyle/>
          <a:p>
            <a:pPr>
              <a:spcBef>
                <a:spcPct val="50000"/>
              </a:spcBef>
            </a:pPr>
            <a:r>
              <a:rPr lang="es-ES" sz="1400" dirty="0" smtClean="0"/>
              <a:t>Tarifa Último Recurso</a:t>
            </a:r>
          </a:p>
          <a:p>
            <a:pPr>
              <a:spcBef>
                <a:spcPct val="50000"/>
              </a:spcBef>
            </a:pPr>
            <a:r>
              <a:rPr lang="es-ES" sz="1400" dirty="0" smtClean="0"/>
              <a:t>(Flujo Electricidad y Flujo Comercial)</a:t>
            </a:r>
          </a:p>
        </p:txBody>
      </p:sp>
      <p:sp>
        <p:nvSpPr>
          <p:cNvPr id="8" name="Text Box 9"/>
          <p:cNvSpPr txBox="1">
            <a:spLocks noChangeArrowheads="1"/>
          </p:cNvSpPr>
          <p:nvPr/>
        </p:nvSpPr>
        <p:spPr bwMode="gray">
          <a:xfrm>
            <a:off x="6250579" y="6562725"/>
            <a:ext cx="2905125" cy="268517"/>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800" dirty="0" smtClean="0"/>
              <a:t>Fuente: Comisión Nacional de la Energía</a:t>
            </a:r>
            <a:endParaRPr lang="es-ES" sz="800" dirty="0"/>
          </a:p>
        </p:txBody>
      </p:sp>
      <p:pic>
        <p:nvPicPr>
          <p:cNvPr id="2057" name="Picture 9"/>
          <p:cNvPicPr>
            <a:picLocks noChangeAspect="1" noChangeArrowheads="1"/>
          </p:cNvPicPr>
          <p:nvPr/>
        </p:nvPicPr>
        <p:blipFill>
          <a:blip r:embed="rId4" cstate="print"/>
          <a:srcRect/>
          <a:stretch>
            <a:fillRect/>
          </a:stretch>
        </p:blipFill>
        <p:spPr bwMode="auto">
          <a:xfrm>
            <a:off x="833438" y="1941307"/>
            <a:ext cx="8239125" cy="4352925"/>
          </a:xfrm>
          <a:prstGeom prst="rect">
            <a:avLst/>
          </a:prstGeom>
          <a:noFill/>
          <a:ln w="9525">
            <a:noFill/>
            <a:miter lim="800000"/>
            <a:headEnd/>
            <a:tailEnd/>
          </a:ln>
        </p:spPr>
      </p:pic>
      <p:sp>
        <p:nvSpPr>
          <p:cNvPr id="16" name="Rounded Rectangle 15"/>
          <p:cNvSpPr/>
          <p:nvPr/>
        </p:nvSpPr>
        <p:spPr bwMode="auto">
          <a:xfrm>
            <a:off x="5797583" y="5620457"/>
            <a:ext cx="3696992" cy="664012"/>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100" b="0" i="0" u="none" strike="noStrike" cap="none" normalizeH="0" baseline="0" dirty="0" smtClean="0">
                <a:ln>
                  <a:noFill/>
                </a:ln>
                <a:solidFill>
                  <a:schemeClr val="tx1"/>
                </a:solidFill>
                <a:effectLst/>
              </a:rPr>
              <a:t>España: desde el 1 de Julio</a:t>
            </a:r>
            <a:r>
              <a:rPr kumimoji="0" lang="es-ES" sz="1100" b="0" i="0" u="none" strike="noStrike" cap="none" normalizeH="0" dirty="0" smtClean="0">
                <a:ln>
                  <a:noFill/>
                </a:ln>
                <a:solidFill>
                  <a:schemeClr val="tx1"/>
                </a:solidFill>
                <a:effectLst/>
              </a:rPr>
              <a:t> de 2009…</a:t>
            </a:r>
          </a:p>
          <a:p>
            <a:pPr marL="0" marR="0" indent="0" algn="ctr" defTabSz="914400" rtl="0" eaLnBrk="1" fontAlgn="base" latinLnBrk="0" hangingPunct="1">
              <a:lnSpc>
                <a:spcPct val="100000"/>
              </a:lnSpc>
              <a:spcBef>
                <a:spcPct val="0"/>
              </a:spcBef>
              <a:spcAft>
                <a:spcPct val="0"/>
              </a:spcAft>
              <a:buClrTx/>
              <a:buSzTx/>
              <a:buFontTx/>
              <a:buNone/>
              <a:tabLst/>
            </a:pPr>
            <a:r>
              <a:rPr lang="es-ES" sz="1100" b="0" baseline="0" dirty="0" smtClean="0"/>
              <a:t>Suministro</a:t>
            </a:r>
            <a:r>
              <a:rPr lang="es-ES" sz="1100" b="0" dirty="0" smtClean="0"/>
              <a:t> de Último Recurso: </a:t>
            </a:r>
            <a:r>
              <a:rPr kumimoji="0" lang="es-ES" sz="1100" b="0" i="0" u="none" strike="noStrike" cap="none" normalizeH="0" baseline="0" dirty="0" smtClean="0">
                <a:ln>
                  <a:noFill/>
                </a:ln>
                <a:solidFill>
                  <a:schemeClr val="tx1"/>
                </a:solidFill>
                <a:effectLst/>
              </a:rPr>
              <a:t>Baja</a:t>
            </a:r>
            <a:r>
              <a:rPr kumimoji="0" lang="es-ES" sz="1100" b="0" i="0" u="none" strike="noStrike" cap="none" normalizeH="0" dirty="0" smtClean="0">
                <a:ln>
                  <a:noFill/>
                </a:ln>
                <a:solidFill>
                  <a:schemeClr val="tx1"/>
                </a:solidFill>
                <a:effectLst/>
              </a:rPr>
              <a:t> Tensión &amp; P&lt;10kW</a:t>
            </a:r>
          </a:p>
          <a:p>
            <a:pPr marL="0" marR="0" indent="0" algn="ctr" defTabSz="914400" rtl="0" eaLnBrk="1" fontAlgn="base" latinLnBrk="0" hangingPunct="1">
              <a:lnSpc>
                <a:spcPct val="100000"/>
              </a:lnSpc>
              <a:spcBef>
                <a:spcPct val="0"/>
              </a:spcBef>
              <a:spcAft>
                <a:spcPct val="0"/>
              </a:spcAft>
              <a:buClrTx/>
              <a:buSzTx/>
              <a:buFontTx/>
              <a:buNone/>
              <a:tabLst/>
            </a:pPr>
            <a:r>
              <a:rPr lang="es-ES" sz="1100" b="0" baseline="0" dirty="0" smtClean="0"/>
              <a:t>22M</a:t>
            </a:r>
            <a:r>
              <a:rPr lang="es-ES" sz="1100" b="0" dirty="0" smtClean="0"/>
              <a:t> Sum. 30% Consumo</a:t>
            </a:r>
          </a:p>
        </p:txBody>
      </p:sp>
      <p:sp>
        <p:nvSpPr>
          <p:cNvPr id="13" name="Rectangle 2"/>
          <p:cNvSpPr txBox="1">
            <a:spLocks noChangeArrowheads="1"/>
          </p:cNvSpPr>
          <p:nvPr/>
        </p:nvSpPr>
        <p:spPr bwMode="auto">
          <a:xfrm>
            <a:off x="225632" y="172523"/>
            <a:ext cx="6650176"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II. </a:t>
            </a:r>
            <a:r>
              <a:rPr lang="es-ES" sz="2400" dirty="0" smtClean="0"/>
              <a:t>La cadena de valor del Sector Eléctrico: Comercialización : Esquema tarifa de último recurso</a:t>
            </a:r>
            <a:br>
              <a:rPr lang="es-ES" sz="2400" dirty="0" smtClean="0"/>
            </a:br>
            <a:endParaRPr lang="es-ES" sz="2400" dirty="0"/>
          </a:p>
        </p:txBody>
      </p:sp>
    </p:spTree>
    <p:extLst>
      <p:ext uri="{BB962C8B-B14F-4D97-AF65-F5344CB8AC3E}">
        <p14:creationId xmlns:p14="http://schemas.microsoft.com/office/powerpoint/2010/main" val="1403798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II. </a:t>
            </a:r>
            <a:r>
              <a:rPr lang="es-ES" sz="2400" dirty="0" smtClean="0"/>
              <a:t>La cadena de valor del Sector Eléctrico: Operación Económica del Sistema</a:t>
            </a:r>
            <a:r>
              <a:rPr lang="es-ES" sz="2400" kern="1200" dirty="0" smtClean="0"/>
              <a:t/>
            </a:r>
            <a:br>
              <a:rPr lang="es-ES" sz="2400" kern="1200" dirty="0" smtClean="0"/>
            </a:br>
            <a:endParaRPr lang="es-ES" kern="1200" dirty="0" smtClean="0">
              <a:ea typeface="+mn-ea"/>
              <a:cs typeface="+mn-cs"/>
            </a:endParaRPr>
          </a:p>
        </p:txBody>
      </p:sp>
      <p:sp>
        <p:nvSpPr>
          <p:cNvPr id="8" name="Rectangle 3"/>
          <p:cNvSpPr txBox="1">
            <a:spLocks noChangeArrowheads="1"/>
          </p:cNvSpPr>
          <p:nvPr/>
        </p:nvSpPr>
        <p:spPr bwMode="auto">
          <a:xfrm>
            <a:off x="154374" y="1496276"/>
            <a:ext cx="9787251" cy="564363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La</a:t>
            </a:r>
            <a:r>
              <a:rPr kumimoji="0" lang="es-ES" b="0" i="0" u="none" strike="noStrike" kern="0" cap="none" spc="0" normalizeH="0" noProof="0" dirty="0" smtClean="0">
                <a:ln>
                  <a:noFill/>
                </a:ln>
                <a:solidFill>
                  <a:srgbClr val="000066"/>
                </a:solidFill>
                <a:effectLst/>
                <a:uLnTx/>
                <a:uFillTx/>
                <a:latin typeface="+mn-lt"/>
              </a:rPr>
              <a:t> </a:t>
            </a:r>
            <a:r>
              <a:rPr lang="es-ES" b="0" kern="0" noProof="0" dirty="0" smtClean="0">
                <a:solidFill>
                  <a:srgbClr val="000066"/>
                </a:solidFill>
                <a:latin typeface="+mn-lt"/>
              </a:rPr>
              <a:t>compra-venta de electricidad en el Mercado Mayorista se puede realizar mediante diferentes </a:t>
            </a:r>
          </a:p>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lang="es-ES" b="0" kern="0" noProof="0" dirty="0" smtClean="0">
                <a:solidFill>
                  <a:srgbClr val="000066"/>
                </a:solidFill>
                <a:latin typeface="+mn-lt"/>
              </a:rPr>
              <a:t>mecanismos</a:t>
            </a:r>
            <a:r>
              <a:rPr lang="es-ES" b="0" kern="0" dirty="0" smtClean="0">
                <a:solidFill>
                  <a:srgbClr val="000066"/>
                </a:solidFill>
                <a:latin typeface="+mn-lt"/>
              </a:rPr>
              <a:t>:</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Mercados Organizados (“Power Exchanges” o “Pool”)</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Contratación Bilateral (OTC)</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Subastas </a:t>
            </a:r>
          </a:p>
          <a:p>
            <a:pPr marL="265113" indent="-265113" algn="l" eaLnBrk="0" hangingPunct="0">
              <a:spcBef>
                <a:spcPct val="20000"/>
              </a:spcBef>
              <a:buClr>
                <a:srgbClr val="FF0000"/>
              </a:buClr>
              <a:defRPr/>
            </a:pPr>
            <a:r>
              <a:rPr lang="es-ES" sz="1600" b="0" kern="0" dirty="0" smtClean="0">
                <a:solidFill>
                  <a:srgbClr val="000066"/>
                </a:solidFill>
                <a:latin typeface="+mn-lt"/>
              </a:rPr>
              <a:t>La Gestión Económica del sistema incluye:</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Operación de los Mercados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Realizar las comunicaciones derivadas de las operaciones de los mercados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Realizar las liquidaciones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Cooperar con otros mercados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Realizar la supervisión de los resultados de mercado</a:t>
            </a:r>
            <a:endParaRPr lang="es-ES" sz="1600" b="0" kern="0" dirty="0" smtClean="0">
              <a:solidFill>
                <a:srgbClr val="000066"/>
              </a:solidFill>
              <a:latin typeface="+mn-lt"/>
            </a:endParaRPr>
          </a:p>
          <a:p>
            <a:pPr marL="265113" indent="-265113" algn="l" eaLnBrk="0" hangingPunct="0">
              <a:spcBef>
                <a:spcPct val="20000"/>
              </a:spcBef>
              <a:buClr>
                <a:srgbClr val="FF0000"/>
              </a:buClr>
              <a:defRPr/>
            </a:pPr>
            <a:r>
              <a:rPr lang="es-ES" sz="1600" b="0" kern="0" dirty="0" smtClean="0">
                <a:solidFill>
                  <a:srgbClr val="000066"/>
                </a:solidFill>
                <a:latin typeface="+mn-lt"/>
              </a:rPr>
              <a:t>El </a:t>
            </a:r>
            <a:r>
              <a:rPr lang="es-ES" sz="1600" kern="0" dirty="0" smtClean="0">
                <a:solidFill>
                  <a:srgbClr val="000066"/>
                </a:solidFill>
                <a:latin typeface="+mn-lt"/>
              </a:rPr>
              <a:t>Operador del Mercado </a:t>
            </a:r>
            <a:r>
              <a:rPr lang="es-ES" sz="1600" b="0" kern="0" dirty="0" smtClean="0">
                <a:solidFill>
                  <a:srgbClr val="000066"/>
                </a:solidFill>
                <a:latin typeface="+mn-lt"/>
              </a:rPr>
              <a:t>realiza la </a:t>
            </a:r>
            <a:r>
              <a:rPr lang="es-ES" sz="1600" kern="0" dirty="0" smtClean="0">
                <a:solidFill>
                  <a:srgbClr val="000066"/>
                </a:solidFill>
                <a:latin typeface="+mn-lt"/>
              </a:rPr>
              <a:t>gestión económica del sistema.</a:t>
            </a:r>
          </a:p>
          <a:p>
            <a:pPr marL="265113" indent="-265113" algn="l" eaLnBrk="0" hangingPunct="0">
              <a:spcBef>
                <a:spcPct val="20000"/>
              </a:spcBef>
              <a:buClr>
                <a:srgbClr val="FF0000"/>
              </a:buClr>
              <a:defRPr/>
            </a:pPr>
            <a:r>
              <a:rPr lang="es-ES" sz="1600" b="0" kern="0" dirty="0" smtClean="0">
                <a:solidFill>
                  <a:srgbClr val="000066"/>
                </a:solidFill>
                <a:latin typeface="+mn-lt"/>
              </a:rPr>
              <a:t>El diseño de los mercados presenta una casuística muy variada en función de la regulación de cada país:</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rPr>
              <a:t>Existencia de uno o varios Operadores de Mercado</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Propiedad pública o privada del Operador</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Pool mandatorio o no, etc.</a:t>
            </a:r>
          </a:p>
          <a:p>
            <a:pPr marL="722313" lvl="1" indent="-265113"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Desarrollo de mercados eléctricos regionales</a:t>
            </a:r>
          </a:p>
          <a:p>
            <a:pPr marL="265113" indent="-265113" algn="l" eaLnBrk="0" hangingPunct="0">
              <a:spcBef>
                <a:spcPct val="20000"/>
              </a:spcBef>
              <a:buClr>
                <a:srgbClr val="FF0000"/>
              </a:buClr>
              <a:defRPr/>
            </a:pPr>
            <a:endParaRPr lang="es-ES" sz="1600" b="0" kern="0" dirty="0" smtClean="0">
              <a:solidFill>
                <a:srgbClr val="000066"/>
              </a:solidFill>
              <a:latin typeface="+mn-lt"/>
            </a:endParaRPr>
          </a:p>
          <a:p>
            <a:pPr marL="265113" indent="-265113" algn="l" eaLnBrk="0" hangingPunct="0">
              <a:spcBef>
                <a:spcPct val="20000"/>
              </a:spcBef>
              <a:buClr>
                <a:srgbClr val="FF0000"/>
              </a:buClr>
              <a:defRPr/>
            </a:pPr>
            <a:endParaRPr lang="es-ES" sz="1600" b="0" kern="0" dirty="0" smtClean="0">
              <a:solidFill>
                <a:srgbClr val="000066"/>
              </a:solidFill>
              <a:latin typeface="+mn-lt"/>
            </a:endParaRPr>
          </a:p>
          <a:p>
            <a:pPr marL="265113" indent="-265113" algn="l" eaLnBrk="0" hangingPunct="0">
              <a:spcBef>
                <a:spcPct val="20000"/>
              </a:spcBef>
              <a:buClr>
                <a:srgbClr val="FF0000"/>
              </a:buClr>
              <a:defRPr/>
            </a:pPr>
            <a:endParaRPr lang="es-ES" sz="1600" b="0" kern="0" dirty="0" smtClean="0">
              <a:solidFill>
                <a:srgbClr val="000066"/>
              </a:solidFill>
              <a:latin typeface="+mn-lt"/>
            </a:endParaRPr>
          </a:p>
          <a:p>
            <a:pPr marL="722313" lvl="1" indent="-265113" algn="l" eaLnBrk="0" hangingPunct="0">
              <a:spcBef>
                <a:spcPct val="20000"/>
              </a:spcBef>
              <a:buClr>
                <a:srgbClr val="FF0000"/>
              </a:buClr>
              <a:defRPr/>
            </a:pPr>
            <a:r>
              <a:rPr lang="es-ES" sz="1600" b="0" kern="0" dirty="0" smtClean="0">
                <a:solidFill>
                  <a:srgbClr val="000066"/>
                </a:solidFill>
                <a:latin typeface="+mn-lt"/>
              </a:rPr>
              <a:t> </a:t>
            </a:r>
          </a:p>
          <a:p>
            <a:pPr marL="265113" indent="-265113" algn="l" eaLnBrk="0" hangingPunct="0">
              <a:spcBef>
                <a:spcPct val="20000"/>
              </a:spcBef>
              <a:buClr>
                <a:srgbClr val="FF0000"/>
              </a:buClr>
              <a:defRPr/>
            </a:pPr>
            <a:endParaRPr lang="es-ES" b="0" dirty="0" smtClean="0"/>
          </a:p>
          <a:p>
            <a:pPr marL="265113" lvl="0" indent="-265113" algn="l" eaLnBrk="0" hangingPunct="0">
              <a:spcBef>
                <a:spcPct val="20000"/>
              </a:spcBef>
              <a:buClr>
                <a:srgbClr val="FF0000"/>
              </a:buClr>
              <a:defRPr/>
            </a:pPr>
            <a:endParaRPr lang="es-ES" b="0" kern="0" dirty="0" smtClean="0">
              <a:solidFill>
                <a:srgbClr val="000066"/>
              </a:solidFill>
            </a:endParaRPr>
          </a:p>
          <a:p>
            <a:pPr marL="265113" lvl="0" indent="-265113" algn="l" eaLnBrk="0" hangingPunct="0">
              <a:spcBef>
                <a:spcPct val="20000"/>
              </a:spcBef>
              <a:buClr>
                <a:srgbClr val="FF0000"/>
              </a:buClr>
              <a:defRPr/>
            </a:pPr>
            <a:endParaRPr lang="es-ES" b="0" kern="0" dirty="0" smtClean="0">
              <a:solidFill>
                <a:srgbClr val="000066"/>
              </a:solidFill>
            </a:endParaRPr>
          </a:p>
          <a:p>
            <a:pPr marL="265113" indent="-265113" algn="l" eaLnBrk="0" hangingPunct="0">
              <a:spcBef>
                <a:spcPct val="20000"/>
              </a:spcBef>
              <a:buClr>
                <a:srgbClr val="FF0000"/>
              </a:buClr>
              <a:defRPr/>
            </a:pPr>
            <a:endParaRPr lang="es-ES" b="0" kern="0" dirty="0" smtClean="0">
              <a:solidFill>
                <a:srgbClr val="000066"/>
              </a:solidFill>
              <a:latin typeface="+mn-lt"/>
            </a:endParaRPr>
          </a:p>
          <a:p>
            <a:pPr marL="265113" indent="-265113" algn="l" eaLnBrk="0" hangingPunct="0">
              <a:spcBef>
                <a:spcPct val="20000"/>
              </a:spcBef>
              <a:buClr>
                <a:srgbClr val="FF0000"/>
              </a:buClr>
              <a:defRPr/>
            </a:pPr>
            <a:endParaRPr kumimoji="0" lang="es-ES" b="0" i="0" u="none" strike="noStrike" kern="0" cap="none" spc="0" normalizeH="0" noProof="0" dirty="0" smtClean="0">
              <a:ln>
                <a:noFill/>
              </a:ln>
              <a:solidFill>
                <a:srgbClr val="000066"/>
              </a:solidFill>
              <a:effectLst/>
              <a:uLnTx/>
              <a:uFillTx/>
              <a:latin typeface="+mn-lt"/>
            </a:endParaRPr>
          </a:p>
          <a:p>
            <a:pPr marL="265113" marR="0" lvl="0" indent="-265113" algn="l" defTabSz="914400" rtl="0" eaLnBrk="0" fontAlgn="base" latinLnBrk="0" hangingPunct="0">
              <a:lnSpc>
                <a:spcPct val="100000"/>
              </a:lnSpc>
              <a:spcBef>
                <a:spcPct val="20000"/>
              </a:spcBef>
              <a:spcAft>
                <a:spcPct val="0"/>
              </a:spcAft>
              <a:buClr>
                <a:srgbClr val="003399"/>
              </a:buClr>
              <a:buSzTx/>
              <a:tabLst/>
              <a:defRPr/>
            </a:pPr>
            <a:endParaRPr kumimoji="0" lang="es-ES" sz="1800" b="0" i="0" u="none" strike="noStrike" kern="0" cap="none" spc="0" normalizeH="0" baseline="0" noProof="0" dirty="0">
              <a:ln>
                <a:noFill/>
              </a:ln>
              <a:solidFill>
                <a:srgbClr val="000066"/>
              </a:solidFill>
              <a:effectLst/>
              <a:uLnTx/>
              <a:uFillTx/>
              <a:latin typeface="+mn-lt"/>
            </a:endParaRPr>
          </a:p>
        </p:txBody>
      </p:sp>
      <p:pic>
        <p:nvPicPr>
          <p:cNvPr id="25602" name="Picture 2" descr="http://jorgeperez.blogia.com/upload/20081029173958-2804g-bolsa-de-comercio.jpg"/>
          <p:cNvPicPr>
            <a:picLocks noChangeAspect="1" noChangeArrowheads="1"/>
          </p:cNvPicPr>
          <p:nvPr/>
        </p:nvPicPr>
        <p:blipFill>
          <a:blip r:embed="rId3" cstate="print"/>
          <a:srcRect/>
          <a:stretch>
            <a:fillRect/>
          </a:stretch>
        </p:blipFill>
        <p:spPr bwMode="auto">
          <a:xfrm>
            <a:off x="6603092" y="1922505"/>
            <a:ext cx="2291526" cy="1592610"/>
          </a:xfrm>
          <a:prstGeom prst="rect">
            <a:avLst/>
          </a:prstGeom>
          <a:noFill/>
        </p:spPr>
      </p:pic>
      <p:pic>
        <p:nvPicPr>
          <p:cNvPr id="6146" name="Picture 2"/>
          <p:cNvPicPr>
            <a:picLocks noChangeAspect="1" noChangeArrowheads="1"/>
          </p:cNvPicPr>
          <p:nvPr/>
        </p:nvPicPr>
        <p:blipFill>
          <a:blip r:embed="rId4" cstate="print"/>
          <a:srcRect/>
          <a:stretch>
            <a:fillRect/>
          </a:stretch>
        </p:blipFill>
        <p:spPr bwMode="auto">
          <a:xfrm>
            <a:off x="7030192" y="197036"/>
            <a:ext cx="2719450" cy="969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25630" y="248725"/>
            <a:ext cx="9680369"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 Introducción: Sistema Eléctrico Español</a:t>
            </a:r>
          </a:p>
          <a:p>
            <a:pPr marL="355600" lvl="2">
              <a:defRPr/>
            </a:pPr>
            <a:r>
              <a:rPr lang="es-ES" sz="2400" kern="1200" dirty="0" smtClean="0"/>
              <a:t>Tarifa </a:t>
            </a:r>
            <a:r>
              <a:rPr lang="es-ES" sz="2400" dirty="0" smtClean="0"/>
              <a:t>E</a:t>
            </a:r>
            <a:r>
              <a:rPr lang="es-ES" sz="2400" kern="1200" dirty="0" smtClean="0"/>
              <a:t>léctrica</a:t>
            </a:r>
            <a:br>
              <a:rPr lang="es-ES" sz="2400" kern="1200" dirty="0" smtClean="0"/>
            </a:br>
            <a:endParaRPr lang="es-ES" kern="1200" dirty="0" smtClean="0"/>
          </a:p>
        </p:txBody>
      </p:sp>
      <p:sp>
        <p:nvSpPr>
          <p:cNvPr id="35" name="Rounded Rectangle 34"/>
          <p:cNvSpPr/>
          <p:nvPr/>
        </p:nvSpPr>
        <p:spPr bwMode="auto">
          <a:xfrm>
            <a:off x="5939685" y="1331650"/>
            <a:ext cx="3613890" cy="5272350"/>
          </a:xfrm>
          <a:prstGeom prst="roundRect">
            <a:avLst>
              <a:gd name="adj" fmla="val 5878"/>
            </a:avLst>
          </a:prstGeom>
          <a:solidFill>
            <a:schemeClr val="bg1">
              <a:lumMod val="95000"/>
            </a:schemeClr>
          </a:solidFill>
          <a:ln w="12700">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36" name="Rounded Rectangle 35"/>
          <p:cNvSpPr/>
          <p:nvPr/>
        </p:nvSpPr>
        <p:spPr bwMode="auto">
          <a:xfrm>
            <a:off x="425451" y="1331650"/>
            <a:ext cx="3613890" cy="5272350"/>
          </a:xfrm>
          <a:prstGeom prst="roundRect">
            <a:avLst>
              <a:gd name="adj" fmla="val 5878"/>
            </a:avLst>
          </a:prstGeom>
          <a:solidFill>
            <a:schemeClr val="bg1">
              <a:lumMod val="95000"/>
            </a:schemeClr>
          </a:solidFill>
          <a:ln w="12700">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a:off x="2023432" y="1469890"/>
            <a:ext cx="1758457" cy="186935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i="0" u="none" strike="noStrike" cap="none" normalizeH="0" baseline="0" dirty="0" smtClean="0">
                <a:ln>
                  <a:noFill/>
                </a:ln>
                <a:solidFill>
                  <a:schemeClr val="bg1"/>
                </a:solidFill>
                <a:effectLst/>
                <a:latin typeface="Arial" pitchFamily="34" charset="0"/>
              </a:rPr>
              <a:t>Coste de la energía</a:t>
            </a:r>
          </a:p>
        </p:txBody>
      </p:sp>
      <p:sp>
        <p:nvSpPr>
          <p:cNvPr id="38" name="Rectangle 37"/>
          <p:cNvSpPr/>
          <p:nvPr/>
        </p:nvSpPr>
        <p:spPr bwMode="auto">
          <a:xfrm>
            <a:off x="2023433" y="3339240"/>
            <a:ext cx="1758457" cy="3652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Transporte</a:t>
            </a:r>
          </a:p>
        </p:txBody>
      </p:sp>
      <p:sp>
        <p:nvSpPr>
          <p:cNvPr id="39" name="Rectangle 38"/>
          <p:cNvSpPr/>
          <p:nvPr/>
        </p:nvSpPr>
        <p:spPr bwMode="auto">
          <a:xfrm>
            <a:off x="2023433" y="3704506"/>
            <a:ext cx="1758457" cy="3652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Distribución</a:t>
            </a:r>
          </a:p>
        </p:txBody>
      </p:sp>
      <p:sp>
        <p:nvSpPr>
          <p:cNvPr id="40" name="Rectangle 39"/>
          <p:cNvSpPr/>
          <p:nvPr/>
        </p:nvSpPr>
        <p:spPr bwMode="auto">
          <a:xfrm>
            <a:off x="2023433" y="4069772"/>
            <a:ext cx="1758457" cy="365266"/>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200" b="0" dirty="0" smtClean="0">
                <a:solidFill>
                  <a:schemeClr val="tx1">
                    <a:lumMod val="75000"/>
                  </a:schemeClr>
                </a:solidFill>
              </a:rPr>
              <a:t>Gestión Comercial</a:t>
            </a:r>
            <a:endParaRPr kumimoji="0" lang="es-ES" sz="1200" b="0" i="0" u="none" strike="noStrike" cap="none" normalizeH="0" baseline="0" dirty="0" smtClean="0">
              <a:ln>
                <a:noFill/>
              </a:ln>
              <a:solidFill>
                <a:schemeClr val="tx1">
                  <a:lumMod val="75000"/>
                </a:schemeClr>
              </a:solidFill>
              <a:effectLst/>
              <a:latin typeface="Arial" pitchFamily="34" charset="0"/>
            </a:endParaRPr>
          </a:p>
        </p:txBody>
      </p:sp>
      <p:sp>
        <p:nvSpPr>
          <p:cNvPr id="41" name="Rectangle 40"/>
          <p:cNvSpPr/>
          <p:nvPr/>
        </p:nvSpPr>
        <p:spPr bwMode="auto">
          <a:xfrm>
            <a:off x="2023433" y="4435038"/>
            <a:ext cx="1758457" cy="40179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Operador del Sistema y CNMC</a:t>
            </a:r>
          </a:p>
        </p:txBody>
      </p:sp>
      <p:sp>
        <p:nvSpPr>
          <p:cNvPr id="42" name="Rectangle 41"/>
          <p:cNvSpPr/>
          <p:nvPr/>
        </p:nvSpPr>
        <p:spPr bwMode="auto">
          <a:xfrm>
            <a:off x="2023433" y="4836831"/>
            <a:ext cx="1758457" cy="40179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Déficits años anteriores (intereses)</a:t>
            </a:r>
          </a:p>
        </p:txBody>
      </p:sp>
      <p:sp>
        <p:nvSpPr>
          <p:cNvPr id="43" name="Rectangle 42"/>
          <p:cNvSpPr/>
          <p:nvPr/>
        </p:nvSpPr>
        <p:spPr bwMode="auto">
          <a:xfrm>
            <a:off x="2023433" y="5238624"/>
            <a:ext cx="1758457" cy="40179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Primas</a:t>
            </a:r>
            <a:r>
              <a:rPr kumimoji="0" lang="es-ES" sz="1200" b="0" i="0" u="none" strike="noStrike" cap="none" normalizeH="0" dirty="0" smtClean="0">
                <a:ln>
                  <a:noFill/>
                </a:ln>
                <a:solidFill>
                  <a:schemeClr val="tx1">
                    <a:lumMod val="75000"/>
                  </a:schemeClr>
                </a:solidFill>
                <a:effectLst/>
                <a:latin typeface="Arial" pitchFamily="34" charset="0"/>
              </a:rPr>
              <a:t> al Régimen Especial</a:t>
            </a:r>
            <a:endParaRPr kumimoji="0" lang="es-ES" sz="1200" b="0" i="0" u="none" strike="noStrike" cap="none" normalizeH="0" baseline="0" dirty="0" smtClean="0">
              <a:ln>
                <a:noFill/>
              </a:ln>
              <a:solidFill>
                <a:schemeClr val="tx1">
                  <a:lumMod val="75000"/>
                </a:schemeClr>
              </a:solidFill>
              <a:effectLst/>
              <a:latin typeface="Arial" pitchFamily="34" charset="0"/>
            </a:endParaRPr>
          </a:p>
        </p:txBody>
      </p:sp>
      <p:sp>
        <p:nvSpPr>
          <p:cNvPr id="44" name="Rectangle 43"/>
          <p:cNvSpPr/>
          <p:nvPr/>
        </p:nvSpPr>
        <p:spPr bwMode="auto">
          <a:xfrm>
            <a:off x="2023433" y="5640417"/>
            <a:ext cx="1758457" cy="80402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200" b="0" i="0" u="none" strike="noStrike" cap="none" normalizeH="0" baseline="0" dirty="0" smtClean="0">
                <a:ln>
                  <a:noFill/>
                </a:ln>
                <a:solidFill>
                  <a:schemeClr val="tx1">
                    <a:lumMod val="75000"/>
                  </a:schemeClr>
                </a:solidFill>
                <a:effectLst/>
                <a:latin typeface="Arial" pitchFamily="34" charset="0"/>
              </a:rPr>
              <a:t>Otros costes (</a:t>
            </a:r>
            <a:r>
              <a:rPr kumimoji="0" lang="es-ES" sz="1200" b="0" i="0" u="none" strike="noStrike" cap="none" normalizeH="0" baseline="0" dirty="0" err="1" smtClean="0">
                <a:ln>
                  <a:noFill/>
                </a:ln>
                <a:solidFill>
                  <a:schemeClr val="tx1">
                    <a:lumMod val="75000"/>
                  </a:schemeClr>
                </a:solidFill>
                <a:effectLst/>
                <a:latin typeface="Arial" pitchFamily="34" charset="0"/>
              </a:rPr>
              <a:t>extrapeninsulaes</a:t>
            </a:r>
            <a:r>
              <a:rPr lang="es-ES" sz="1200" b="0" dirty="0" smtClean="0">
                <a:solidFill>
                  <a:schemeClr val="tx1">
                    <a:lumMod val="75000"/>
                  </a:schemeClr>
                </a:solidFill>
              </a:rPr>
              <a:t>, </a:t>
            </a:r>
            <a:r>
              <a:rPr lang="es-ES" sz="1200" b="0" dirty="0" err="1" smtClean="0">
                <a:solidFill>
                  <a:schemeClr val="tx1">
                    <a:lumMod val="75000"/>
                  </a:schemeClr>
                </a:solidFill>
              </a:rPr>
              <a:t>resíduos</a:t>
            </a:r>
            <a:r>
              <a:rPr lang="es-ES" sz="1200" b="0" dirty="0" smtClean="0">
                <a:solidFill>
                  <a:schemeClr val="tx1">
                    <a:lumMod val="75000"/>
                  </a:schemeClr>
                </a:solidFill>
              </a:rPr>
              <a:t> nucleares, gestión demanda…)</a:t>
            </a:r>
            <a:endParaRPr kumimoji="0" lang="es-ES" sz="1200" b="0" i="0" u="none" strike="noStrike" cap="none" normalizeH="0" baseline="0" dirty="0" smtClean="0">
              <a:ln>
                <a:noFill/>
              </a:ln>
              <a:solidFill>
                <a:schemeClr val="tx1">
                  <a:lumMod val="75000"/>
                </a:schemeClr>
              </a:solidFill>
              <a:effectLst/>
              <a:latin typeface="Arial" pitchFamily="34" charset="0"/>
            </a:endParaRPr>
          </a:p>
        </p:txBody>
      </p:sp>
      <p:sp>
        <p:nvSpPr>
          <p:cNvPr id="45" name="Rectangle 44"/>
          <p:cNvSpPr/>
          <p:nvPr/>
        </p:nvSpPr>
        <p:spPr bwMode="auto">
          <a:xfrm>
            <a:off x="2023433" y="2979014"/>
            <a:ext cx="1758457" cy="365266"/>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200" dirty="0" smtClean="0">
                <a:solidFill>
                  <a:schemeClr val="bg1"/>
                </a:solidFill>
              </a:rPr>
              <a:t>Margen comercialización</a:t>
            </a:r>
            <a:endParaRPr kumimoji="0" lang="es-ES" sz="1200" i="0" u="none" strike="noStrike" cap="none" normalizeH="0" baseline="0" dirty="0" smtClean="0">
              <a:ln>
                <a:noFill/>
              </a:ln>
              <a:solidFill>
                <a:schemeClr val="bg1"/>
              </a:solidFill>
              <a:effectLst/>
            </a:endParaRPr>
          </a:p>
        </p:txBody>
      </p:sp>
      <p:sp>
        <p:nvSpPr>
          <p:cNvPr id="46" name="TextBox 45"/>
          <p:cNvSpPr txBox="1"/>
          <p:nvPr/>
        </p:nvSpPr>
        <p:spPr>
          <a:xfrm rot="16200000">
            <a:off x="124288" y="3780609"/>
            <a:ext cx="1686757" cy="355107"/>
          </a:xfrm>
          <a:prstGeom prst="rect">
            <a:avLst/>
          </a:prstGeom>
          <a:noFill/>
        </p:spPr>
        <p:txBody>
          <a:bodyPr wrap="none" lIns="36000" rIns="36000" rtlCol="0">
            <a:noAutofit/>
          </a:bodyPr>
          <a:lstStyle/>
          <a:p>
            <a:r>
              <a:rPr lang="es-ES" dirty="0" smtClean="0"/>
              <a:t>Costes Reales</a:t>
            </a:r>
          </a:p>
        </p:txBody>
      </p:sp>
      <p:sp>
        <p:nvSpPr>
          <p:cNvPr id="47" name="TextBox 46"/>
          <p:cNvSpPr txBox="1"/>
          <p:nvPr/>
        </p:nvSpPr>
        <p:spPr>
          <a:xfrm rot="5400000">
            <a:off x="6905540" y="3612161"/>
            <a:ext cx="4104045" cy="692003"/>
          </a:xfrm>
          <a:prstGeom prst="rect">
            <a:avLst/>
          </a:prstGeom>
          <a:noFill/>
        </p:spPr>
        <p:txBody>
          <a:bodyPr wrap="square" lIns="36000" rIns="36000" rtlCol="0">
            <a:noAutofit/>
          </a:bodyPr>
          <a:lstStyle/>
          <a:p>
            <a:r>
              <a:rPr lang="es-ES" dirty="0" smtClean="0"/>
              <a:t>Recaudación del mercado mayorista y el mercado regulado</a:t>
            </a:r>
          </a:p>
        </p:txBody>
      </p:sp>
      <p:sp>
        <p:nvSpPr>
          <p:cNvPr id="48" name="Rectangle 47"/>
          <p:cNvSpPr/>
          <p:nvPr/>
        </p:nvSpPr>
        <p:spPr bwMode="auto">
          <a:xfrm>
            <a:off x="6195940" y="1469890"/>
            <a:ext cx="1758457" cy="186935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i="0" u="none" strike="noStrike" cap="none" normalizeH="0" baseline="0" dirty="0" smtClean="0">
                <a:ln>
                  <a:noFill/>
                </a:ln>
                <a:solidFill>
                  <a:schemeClr val="bg1"/>
                </a:solidFill>
                <a:effectLst/>
                <a:latin typeface="Arial" pitchFamily="34" charset="0"/>
              </a:rPr>
              <a:t>Coste de la energía</a:t>
            </a:r>
          </a:p>
        </p:txBody>
      </p:sp>
      <p:sp>
        <p:nvSpPr>
          <p:cNvPr id="49" name="Rectangle 48"/>
          <p:cNvSpPr/>
          <p:nvPr/>
        </p:nvSpPr>
        <p:spPr bwMode="auto">
          <a:xfrm>
            <a:off x="6195941" y="3339240"/>
            <a:ext cx="1758457" cy="30187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Transporte</a:t>
            </a:r>
          </a:p>
        </p:txBody>
      </p:sp>
      <p:sp>
        <p:nvSpPr>
          <p:cNvPr id="50" name="Rectangle 49"/>
          <p:cNvSpPr/>
          <p:nvPr/>
        </p:nvSpPr>
        <p:spPr bwMode="auto">
          <a:xfrm>
            <a:off x="6195941" y="3641113"/>
            <a:ext cx="1758457" cy="30187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Distribución</a:t>
            </a:r>
          </a:p>
        </p:txBody>
      </p:sp>
      <p:sp>
        <p:nvSpPr>
          <p:cNvPr id="51" name="Rectangle 50"/>
          <p:cNvSpPr/>
          <p:nvPr/>
        </p:nvSpPr>
        <p:spPr bwMode="auto">
          <a:xfrm>
            <a:off x="6195941" y="3942986"/>
            <a:ext cx="1758457" cy="30187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050" b="0" dirty="0" smtClean="0">
                <a:solidFill>
                  <a:schemeClr val="tx1">
                    <a:lumMod val="75000"/>
                  </a:schemeClr>
                </a:solidFill>
              </a:rPr>
              <a:t>Gestión Comercial</a:t>
            </a:r>
            <a:endParaRPr kumimoji="0" lang="es-ES" sz="1050" b="0" i="0" u="none" strike="noStrike" cap="none" normalizeH="0" baseline="0" dirty="0" smtClean="0">
              <a:ln>
                <a:noFill/>
              </a:ln>
              <a:solidFill>
                <a:schemeClr val="tx1">
                  <a:lumMod val="75000"/>
                </a:schemeClr>
              </a:solidFill>
              <a:effectLst/>
              <a:latin typeface="Arial" pitchFamily="34" charset="0"/>
            </a:endParaRPr>
          </a:p>
        </p:txBody>
      </p:sp>
      <p:sp>
        <p:nvSpPr>
          <p:cNvPr id="52" name="Rectangle 51"/>
          <p:cNvSpPr/>
          <p:nvPr/>
        </p:nvSpPr>
        <p:spPr bwMode="auto">
          <a:xfrm>
            <a:off x="6195941" y="4244859"/>
            <a:ext cx="1758457" cy="3320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Operador del Sistema y CNMC</a:t>
            </a:r>
          </a:p>
        </p:txBody>
      </p:sp>
      <p:sp>
        <p:nvSpPr>
          <p:cNvPr id="53" name="Rectangle 52"/>
          <p:cNvSpPr/>
          <p:nvPr/>
        </p:nvSpPr>
        <p:spPr bwMode="auto">
          <a:xfrm>
            <a:off x="6195941" y="4576919"/>
            <a:ext cx="1758457" cy="3320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Déficits años anteriores (intereses)</a:t>
            </a:r>
          </a:p>
        </p:txBody>
      </p:sp>
      <p:sp>
        <p:nvSpPr>
          <p:cNvPr id="54" name="Rectangle 53"/>
          <p:cNvSpPr/>
          <p:nvPr/>
        </p:nvSpPr>
        <p:spPr bwMode="auto">
          <a:xfrm>
            <a:off x="6195941" y="4908979"/>
            <a:ext cx="1758457" cy="33206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Primas</a:t>
            </a:r>
            <a:r>
              <a:rPr kumimoji="0" lang="es-ES" sz="1050" b="0" i="0" u="none" strike="noStrike" cap="none" normalizeH="0" dirty="0" smtClean="0">
                <a:ln>
                  <a:noFill/>
                </a:ln>
                <a:solidFill>
                  <a:schemeClr val="tx1">
                    <a:lumMod val="75000"/>
                  </a:schemeClr>
                </a:solidFill>
                <a:effectLst/>
                <a:latin typeface="Arial" pitchFamily="34" charset="0"/>
              </a:rPr>
              <a:t> al Régimen Especial</a:t>
            </a:r>
            <a:endParaRPr kumimoji="0" lang="es-ES" sz="1050" b="0" i="0" u="none" strike="noStrike" cap="none" normalizeH="0" baseline="0" dirty="0" smtClean="0">
              <a:ln>
                <a:noFill/>
              </a:ln>
              <a:solidFill>
                <a:schemeClr val="tx1">
                  <a:lumMod val="75000"/>
                </a:schemeClr>
              </a:solidFill>
              <a:effectLst/>
              <a:latin typeface="Arial" pitchFamily="34" charset="0"/>
            </a:endParaRPr>
          </a:p>
        </p:txBody>
      </p:sp>
      <p:sp>
        <p:nvSpPr>
          <p:cNvPr id="55" name="Rectangle 54"/>
          <p:cNvSpPr/>
          <p:nvPr/>
        </p:nvSpPr>
        <p:spPr bwMode="auto">
          <a:xfrm>
            <a:off x="6195941" y="5241039"/>
            <a:ext cx="1758457" cy="664479"/>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50" b="0" i="0" u="none" strike="noStrike" cap="none" normalizeH="0" baseline="0" dirty="0" smtClean="0">
                <a:ln>
                  <a:noFill/>
                </a:ln>
                <a:solidFill>
                  <a:schemeClr val="tx1">
                    <a:lumMod val="75000"/>
                  </a:schemeClr>
                </a:solidFill>
                <a:effectLst/>
                <a:latin typeface="Arial" pitchFamily="34" charset="0"/>
              </a:rPr>
              <a:t>Otros costes (</a:t>
            </a:r>
            <a:r>
              <a:rPr kumimoji="0" lang="es-ES" sz="1050" b="0" i="0" u="none" strike="noStrike" cap="none" normalizeH="0" baseline="0" dirty="0" err="1" smtClean="0">
                <a:ln>
                  <a:noFill/>
                </a:ln>
                <a:solidFill>
                  <a:schemeClr val="tx1">
                    <a:lumMod val="75000"/>
                  </a:schemeClr>
                </a:solidFill>
                <a:effectLst/>
                <a:latin typeface="Arial" pitchFamily="34" charset="0"/>
              </a:rPr>
              <a:t>extrapeninsulaes</a:t>
            </a:r>
            <a:r>
              <a:rPr lang="es-ES" sz="1050" b="0" dirty="0" smtClean="0">
                <a:solidFill>
                  <a:schemeClr val="tx1">
                    <a:lumMod val="75000"/>
                  </a:schemeClr>
                </a:solidFill>
              </a:rPr>
              <a:t>, </a:t>
            </a:r>
            <a:r>
              <a:rPr lang="es-ES" sz="1050" b="0" dirty="0" err="1" smtClean="0">
                <a:solidFill>
                  <a:schemeClr val="tx1">
                    <a:lumMod val="75000"/>
                  </a:schemeClr>
                </a:solidFill>
              </a:rPr>
              <a:t>resíduos</a:t>
            </a:r>
            <a:r>
              <a:rPr lang="es-ES" sz="1050" b="0" dirty="0" smtClean="0">
                <a:solidFill>
                  <a:schemeClr val="tx1">
                    <a:lumMod val="75000"/>
                  </a:schemeClr>
                </a:solidFill>
              </a:rPr>
              <a:t> nucleares, gestión demanda…)</a:t>
            </a:r>
            <a:endParaRPr kumimoji="0" lang="es-ES" sz="1050" b="0" i="0" u="none" strike="noStrike" cap="none" normalizeH="0" baseline="0" dirty="0" smtClean="0">
              <a:ln>
                <a:noFill/>
              </a:ln>
              <a:solidFill>
                <a:schemeClr val="tx1">
                  <a:lumMod val="75000"/>
                </a:schemeClr>
              </a:solidFill>
              <a:effectLst/>
              <a:latin typeface="Arial" pitchFamily="34" charset="0"/>
            </a:endParaRPr>
          </a:p>
        </p:txBody>
      </p:sp>
      <p:sp>
        <p:nvSpPr>
          <p:cNvPr id="56" name="Rectangle 55"/>
          <p:cNvSpPr/>
          <p:nvPr/>
        </p:nvSpPr>
        <p:spPr bwMode="auto">
          <a:xfrm>
            <a:off x="6195941" y="2979014"/>
            <a:ext cx="1758457" cy="365266"/>
          </a:xfrm>
          <a:prstGeom prst="rect">
            <a:avLst/>
          </a:prstGeom>
          <a:no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200" dirty="0" smtClean="0">
                <a:solidFill>
                  <a:schemeClr val="bg1"/>
                </a:solidFill>
              </a:rPr>
              <a:t>Margen comercialización</a:t>
            </a:r>
            <a:endParaRPr kumimoji="0" lang="es-ES" sz="1200" i="0" u="none" strike="noStrike" cap="none" normalizeH="0" baseline="0" dirty="0" smtClean="0">
              <a:ln>
                <a:noFill/>
              </a:ln>
              <a:solidFill>
                <a:schemeClr val="bg1"/>
              </a:solidFill>
              <a:effectLst/>
            </a:endParaRPr>
          </a:p>
        </p:txBody>
      </p:sp>
      <p:sp>
        <p:nvSpPr>
          <p:cNvPr id="57" name="Rectangle 56"/>
          <p:cNvSpPr/>
          <p:nvPr/>
        </p:nvSpPr>
        <p:spPr bwMode="auto">
          <a:xfrm>
            <a:off x="6195941" y="5905518"/>
            <a:ext cx="1758457" cy="538919"/>
          </a:xfrm>
          <a:prstGeom prst="rect">
            <a:avLst/>
          </a:prstGeom>
          <a:solidFill>
            <a:srgbClr val="CC00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2000" i="0" u="none" strike="noStrike" cap="none" normalizeH="0" baseline="0" dirty="0" smtClean="0">
                <a:ln>
                  <a:noFill/>
                </a:ln>
                <a:solidFill>
                  <a:schemeClr val="bg1"/>
                </a:solidFill>
                <a:effectLst/>
                <a:latin typeface="Arial" pitchFamily="34" charset="0"/>
              </a:rPr>
              <a:t>DEFICIT</a:t>
            </a:r>
          </a:p>
        </p:txBody>
      </p:sp>
      <p:sp>
        <p:nvSpPr>
          <p:cNvPr id="58" name="Left-Right Arrow Callout 57"/>
          <p:cNvSpPr/>
          <p:nvPr/>
        </p:nvSpPr>
        <p:spPr bwMode="auto">
          <a:xfrm>
            <a:off x="3781890" y="1469890"/>
            <a:ext cx="2414049" cy="1869350"/>
          </a:xfrm>
          <a:prstGeom prst="leftRightArrowCallout">
            <a:avLst/>
          </a:prstGeom>
          <a:solidFill>
            <a:schemeClr val="bg2">
              <a:lumMod val="20000"/>
              <a:lumOff val="80000"/>
            </a:schemeClr>
          </a:solidFill>
          <a:ln w="12700">
            <a:prstDash val="lg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s-ES" sz="1600" dirty="0" smtClean="0">
                <a:solidFill>
                  <a:srgbClr val="003366"/>
                </a:solidFill>
                <a:latin typeface="Arial" pitchFamily="34" charset="0"/>
              </a:rPr>
              <a:t>Mercado libre*</a:t>
            </a:r>
          </a:p>
          <a:p>
            <a:pPr marL="0" marR="0" indent="0" defTabSz="914400" rtl="0" eaLnBrk="1" fontAlgn="base" latinLnBrk="0" hangingPunct="1">
              <a:lnSpc>
                <a:spcPct val="100000"/>
              </a:lnSpc>
              <a:spcBef>
                <a:spcPct val="0"/>
              </a:spcBef>
              <a:spcAft>
                <a:spcPct val="0"/>
              </a:spcAft>
              <a:buClrTx/>
              <a:buSzTx/>
              <a:buFontTx/>
              <a:buNone/>
              <a:tabLst/>
            </a:pPr>
            <a:r>
              <a:rPr lang="es-ES" sz="1200" dirty="0">
                <a:solidFill>
                  <a:srgbClr val="003366"/>
                </a:solidFill>
                <a:latin typeface="Arial" pitchFamily="34" charset="0"/>
              </a:rPr>
              <a:t>(</a:t>
            </a:r>
            <a:r>
              <a:rPr lang="es-ES" sz="1200" dirty="0" smtClean="0">
                <a:solidFill>
                  <a:srgbClr val="003366"/>
                </a:solidFill>
                <a:latin typeface="Arial" pitchFamily="34" charset="0"/>
              </a:rPr>
              <a:t>que equipara precio a coste)</a:t>
            </a:r>
            <a:endParaRPr kumimoji="0" lang="es-ES" sz="1200" i="0" u="none" strike="noStrike" cap="none" normalizeH="0" baseline="0" dirty="0" smtClean="0">
              <a:ln>
                <a:noFill/>
              </a:ln>
              <a:solidFill>
                <a:srgbClr val="003366"/>
              </a:solidFill>
              <a:effectLst/>
              <a:latin typeface="Arial" pitchFamily="34" charset="0"/>
            </a:endParaRPr>
          </a:p>
        </p:txBody>
      </p:sp>
      <p:sp>
        <p:nvSpPr>
          <p:cNvPr id="59" name="Left-Right Arrow Callout 58"/>
          <p:cNvSpPr/>
          <p:nvPr/>
        </p:nvSpPr>
        <p:spPr bwMode="auto">
          <a:xfrm>
            <a:off x="3781889" y="3339239"/>
            <a:ext cx="2414049" cy="3105197"/>
          </a:xfrm>
          <a:prstGeom prst="leftRightArrowCallout">
            <a:avLst>
              <a:gd name="adj1" fmla="val 30149"/>
              <a:gd name="adj2" fmla="val 25000"/>
              <a:gd name="adj3" fmla="val 18380"/>
              <a:gd name="adj4" fmla="val 48124"/>
            </a:avLst>
          </a:prstGeom>
          <a:solidFill>
            <a:schemeClr val="bg2">
              <a:lumMod val="60000"/>
              <a:lumOff val="40000"/>
            </a:schemeClr>
          </a:solidFill>
          <a:ln w="12700">
            <a:prstDash val="lg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es-ES" sz="1600" dirty="0" smtClean="0">
                <a:solidFill>
                  <a:srgbClr val="003366"/>
                </a:solidFill>
                <a:latin typeface="Arial" pitchFamily="34" charset="0"/>
              </a:rPr>
              <a:t>Mercado regulado</a:t>
            </a:r>
            <a:r>
              <a:rPr lang="es-ES" sz="1200" dirty="0" smtClean="0">
                <a:solidFill>
                  <a:srgbClr val="003366"/>
                </a:solidFill>
                <a:latin typeface="Arial" pitchFamily="34" charset="0"/>
              </a:rPr>
              <a:t> </a:t>
            </a:r>
          </a:p>
          <a:p>
            <a:pPr marL="0" marR="0" indent="0" defTabSz="914400" rtl="0" eaLnBrk="1" fontAlgn="base" latinLnBrk="0" hangingPunct="1">
              <a:lnSpc>
                <a:spcPct val="100000"/>
              </a:lnSpc>
              <a:spcBef>
                <a:spcPct val="0"/>
              </a:spcBef>
              <a:spcAft>
                <a:spcPct val="0"/>
              </a:spcAft>
              <a:buClrTx/>
              <a:buSzTx/>
              <a:buFontTx/>
              <a:buNone/>
              <a:tabLst/>
            </a:pPr>
            <a:r>
              <a:rPr lang="es-ES" sz="1200" dirty="0" smtClean="0">
                <a:solidFill>
                  <a:srgbClr val="003366"/>
                </a:solidFill>
                <a:latin typeface="Arial" pitchFamily="34" charset="0"/>
              </a:rPr>
              <a:t>(que no casa ingresos y costes)</a:t>
            </a:r>
            <a:endParaRPr kumimoji="0" lang="es-ES" sz="1200" i="0" u="none" strike="noStrike" cap="none" normalizeH="0" baseline="0" dirty="0" smtClean="0">
              <a:ln>
                <a:noFill/>
              </a:ln>
              <a:solidFill>
                <a:srgbClr val="003366"/>
              </a:solidFill>
              <a:effectLst/>
              <a:latin typeface="Arial" pitchFamily="34" charset="0"/>
            </a:endParaRPr>
          </a:p>
        </p:txBody>
      </p:sp>
      <p:sp>
        <p:nvSpPr>
          <p:cNvPr id="60" name="Trapezoid 59"/>
          <p:cNvSpPr/>
          <p:nvPr/>
        </p:nvSpPr>
        <p:spPr bwMode="auto">
          <a:xfrm rot="16200000">
            <a:off x="330389" y="4751391"/>
            <a:ext cx="3100156" cy="285931"/>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smtClean="0">
                <a:ln>
                  <a:noFill/>
                </a:ln>
                <a:solidFill>
                  <a:schemeClr val="tx1"/>
                </a:solidFill>
                <a:effectLst/>
                <a:latin typeface="Arial" pitchFamily="34" charset="0"/>
              </a:rPr>
              <a:t>Tarifa de acceso</a:t>
            </a:r>
          </a:p>
        </p:txBody>
      </p:sp>
      <p:sp>
        <p:nvSpPr>
          <p:cNvPr id="61" name="Trapezoid 60"/>
          <p:cNvSpPr/>
          <p:nvPr/>
        </p:nvSpPr>
        <p:spPr bwMode="auto">
          <a:xfrm rot="5400000">
            <a:off x="6816743" y="4481935"/>
            <a:ext cx="2561238" cy="285931"/>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smtClean="0">
                <a:ln>
                  <a:noFill/>
                </a:ln>
                <a:solidFill>
                  <a:schemeClr val="tx1"/>
                </a:solidFill>
                <a:effectLst/>
                <a:latin typeface="Arial" pitchFamily="34" charset="0"/>
              </a:rPr>
              <a:t>Tarifa de acceso</a:t>
            </a:r>
          </a:p>
        </p:txBody>
      </p:sp>
      <p:sp>
        <p:nvSpPr>
          <p:cNvPr id="62" name="Trapezoid 61"/>
          <p:cNvSpPr/>
          <p:nvPr/>
        </p:nvSpPr>
        <p:spPr bwMode="auto">
          <a:xfrm rot="16200000">
            <a:off x="952149" y="2261599"/>
            <a:ext cx="1869351" cy="285933"/>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400" b="0" dirty="0" smtClean="0">
                <a:solidFill>
                  <a:schemeClr val="tx1"/>
                </a:solidFill>
                <a:latin typeface="Arial" pitchFamily="34" charset="0"/>
              </a:rPr>
              <a:t>Precio de casación</a:t>
            </a:r>
            <a:endParaRPr kumimoji="0" lang="es-ES" sz="1400" b="0" i="0" u="none" strike="noStrike" cap="none" normalizeH="0" baseline="0" dirty="0" smtClean="0">
              <a:ln>
                <a:noFill/>
              </a:ln>
              <a:solidFill>
                <a:schemeClr val="tx1"/>
              </a:solidFill>
              <a:effectLst/>
              <a:latin typeface="Arial" pitchFamily="34" charset="0"/>
            </a:endParaRPr>
          </a:p>
        </p:txBody>
      </p:sp>
      <p:sp>
        <p:nvSpPr>
          <p:cNvPr id="63" name="Trapezoid 62"/>
          <p:cNvSpPr/>
          <p:nvPr/>
        </p:nvSpPr>
        <p:spPr bwMode="auto">
          <a:xfrm rot="5400000">
            <a:off x="7163615" y="2266639"/>
            <a:ext cx="1869351" cy="285933"/>
          </a:xfrm>
          <a:prstGeom prst="trapezoi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sz="1400" b="0" dirty="0" smtClean="0">
                <a:solidFill>
                  <a:schemeClr val="tx1"/>
                </a:solidFill>
                <a:latin typeface="Arial" pitchFamily="34" charset="0"/>
              </a:rPr>
              <a:t>Precio de casación</a:t>
            </a:r>
            <a:endParaRPr kumimoji="0" lang="es-ES" sz="14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390580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25630" y="248725"/>
            <a:ext cx="9680369"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 Introducción: Sistema Eléctrico Español</a:t>
            </a:r>
          </a:p>
          <a:p>
            <a:pPr marL="355600" lvl="2">
              <a:defRPr/>
            </a:pPr>
            <a:r>
              <a:rPr lang="es-ES" sz="2400" kern="1200" dirty="0" smtClean="0"/>
              <a:t>Tarifa </a:t>
            </a:r>
            <a:r>
              <a:rPr lang="es-ES" sz="2400" dirty="0" smtClean="0"/>
              <a:t>E</a:t>
            </a:r>
            <a:r>
              <a:rPr lang="es-ES" sz="2400" kern="1200" dirty="0" smtClean="0"/>
              <a:t>léctrica</a:t>
            </a:r>
            <a:br>
              <a:rPr lang="es-ES" sz="2400" kern="1200" dirty="0" smtClean="0"/>
            </a:br>
            <a:endParaRPr lang="es-ES" kern="1200" dirty="0" smtClean="0"/>
          </a:p>
        </p:txBody>
      </p:sp>
      <p:sp>
        <p:nvSpPr>
          <p:cNvPr id="32" name="Oval 31"/>
          <p:cNvSpPr/>
          <p:nvPr/>
        </p:nvSpPr>
        <p:spPr bwMode="auto">
          <a:xfrm>
            <a:off x="4017530" y="1668507"/>
            <a:ext cx="1871458" cy="142042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3600" i="0" u="none" strike="noStrike" cap="none" normalizeH="0" baseline="0" dirty="0" smtClean="0">
                <a:ln>
                  <a:noFill/>
                </a:ln>
                <a:solidFill>
                  <a:schemeClr val="tx1"/>
                </a:solidFill>
                <a:effectLst/>
                <a:latin typeface="Arial" pitchFamily="34" charset="0"/>
              </a:rPr>
              <a:t>CNMC</a:t>
            </a:r>
          </a:p>
        </p:txBody>
      </p:sp>
      <p:sp>
        <p:nvSpPr>
          <p:cNvPr id="33" name="Rectangle 32"/>
          <p:cNvSpPr/>
          <p:nvPr/>
        </p:nvSpPr>
        <p:spPr bwMode="auto">
          <a:xfrm>
            <a:off x="29627" y="4210899"/>
            <a:ext cx="1917576" cy="21933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i="0" u="none" strike="noStrike" cap="none" normalizeH="0" baseline="0" dirty="0" smtClean="0">
                <a:ln>
                  <a:noFill/>
                </a:ln>
                <a:solidFill>
                  <a:schemeClr val="tx1"/>
                </a:solidFill>
                <a:effectLst/>
                <a:latin typeface="Arial" pitchFamily="34" charset="0"/>
              </a:rPr>
              <a:t>Costes con destino específico</a:t>
            </a:r>
          </a:p>
        </p:txBody>
      </p:sp>
      <p:sp>
        <p:nvSpPr>
          <p:cNvPr id="34" name="Rectangle 33"/>
          <p:cNvSpPr/>
          <p:nvPr/>
        </p:nvSpPr>
        <p:spPr bwMode="auto">
          <a:xfrm>
            <a:off x="136159" y="4819812"/>
            <a:ext cx="1704513" cy="15182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b="0" i="0" u="none" strike="noStrike" cap="none" normalizeH="0" baseline="0" dirty="0" err="1" smtClean="0">
                <a:ln>
                  <a:noFill/>
                </a:ln>
                <a:solidFill>
                  <a:schemeClr val="tx1"/>
                </a:solidFill>
                <a:effectLst/>
                <a:latin typeface="Arial" pitchFamily="34" charset="0"/>
              </a:rPr>
              <a:t>Extrapeninsulares</a:t>
            </a:r>
            <a:r>
              <a:rPr kumimoji="0" lang="pt-PT" sz="1400" b="0" i="0" u="none" strike="noStrike" cap="none" normalizeH="0" baseline="0" dirty="0" smtClean="0">
                <a:ln>
                  <a:noFill/>
                </a:ln>
                <a:solidFill>
                  <a:schemeClr val="tx1"/>
                </a:solidFill>
                <a:effectLst/>
                <a:latin typeface="Arial" pitchFamily="34" charset="0"/>
              </a:rPr>
              <a:t>,</a:t>
            </a:r>
            <a:r>
              <a:rPr kumimoji="0" lang="pt-PT" sz="1400" b="0" i="0" u="none" strike="noStrike" cap="none" normalizeH="0" dirty="0" smtClean="0">
                <a:ln>
                  <a:noFill/>
                </a:ln>
                <a:solidFill>
                  <a:schemeClr val="tx1"/>
                </a:solidFill>
                <a:effectLst/>
                <a:latin typeface="Arial" pitchFamily="34" charset="0"/>
              </a:rPr>
              <a:t> </a:t>
            </a:r>
            <a:r>
              <a:rPr lang="pt-PT" sz="1400" b="0" dirty="0" smtClean="0"/>
              <a:t>CNMC, </a:t>
            </a:r>
            <a:r>
              <a:rPr kumimoji="0" lang="pt-PT" sz="1400" b="0" i="0" u="none" strike="noStrike" cap="none" normalizeH="0" baseline="0" dirty="0" smtClean="0">
                <a:ln>
                  <a:noFill/>
                </a:ln>
                <a:solidFill>
                  <a:schemeClr val="tx1"/>
                </a:solidFill>
                <a:effectLst/>
                <a:latin typeface="Arial" pitchFamily="34" charset="0"/>
              </a:rPr>
              <a:t>OS, </a:t>
            </a:r>
            <a:r>
              <a:rPr lang="pt-PT" sz="1400" b="0" dirty="0" smtClean="0"/>
              <a:t>OMEL, </a:t>
            </a:r>
            <a:r>
              <a:rPr kumimoji="0" lang="pt-PT" sz="1400" b="0" i="0" u="none" strike="noStrike" cap="none" normalizeH="0" baseline="0" dirty="0" smtClean="0">
                <a:ln>
                  <a:noFill/>
                </a:ln>
                <a:solidFill>
                  <a:schemeClr val="tx1"/>
                </a:solidFill>
                <a:effectLst/>
                <a:latin typeface="Arial" pitchFamily="34" charset="0"/>
              </a:rPr>
              <a:t>2º</a:t>
            </a:r>
            <a:r>
              <a:rPr kumimoji="0" lang="pt-PT" sz="1400" b="0" i="0" u="none" strike="noStrike" cap="none" normalizeH="0" dirty="0" smtClean="0">
                <a:ln>
                  <a:noFill/>
                </a:ln>
                <a:solidFill>
                  <a:schemeClr val="tx1"/>
                </a:solidFill>
                <a:effectLst/>
                <a:latin typeface="Arial" pitchFamily="34" charset="0"/>
              </a:rPr>
              <a:t> PCCN, </a:t>
            </a:r>
            <a:r>
              <a:rPr lang="pt-PT" sz="1400" b="0" baseline="0" dirty="0" smtClean="0"/>
              <a:t>Moratoria</a:t>
            </a:r>
            <a:r>
              <a:rPr lang="pt-PT" sz="1400" b="0" dirty="0" smtClean="0"/>
              <a:t> N.</a:t>
            </a:r>
            <a:endParaRPr kumimoji="0" lang="pt-PT" sz="1400" b="0" i="0" u="none" strike="noStrike" cap="none" normalizeH="0" baseline="0" dirty="0" smtClean="0">
              <a:ln>
                <a:noFill/>
              </a:ln>
              <a:solidFill>
                <a:schemeClr val="tx1"/>
              </a:solidFill>
              <a:effectLst/>
              <a:latin typeface="Arial" pitchFamily="34" charset="0"/>
            </a:endParaRPr>
          </a:p>
        </p:txBody>
      </p:sp>
      <p:sp>
        <p:nvSpPr>
          <p:cNvPr id="64" name="Rectangle 63"/>
          <p:cNvSpPr/>
          <p:nvPr/>
        </p:nvSpPr>
        <p:spPr bwMode="auto">
          <a:xfrm>
            <a:off x="590366" y="1389958"/>
            <a:ext cx="1917576" cy="170972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pt-PT" sz="1400" dirty="0"/>
              <a:t>Tarifas de Acceso</a:t>
            </a:r>
          </a:p>
        </p:txBody>
      </p:sp>
      <p:sp>
        <p:nvSpPr>
          <p:cNvPr id="65" name="Rectangle 64"/>
          <p:cNvSpPr/>
          <p:nvPr/>
        </p:nvSpPr>
        <p:spPr bwMode="auto">
          <a:xfrm>
            <a:off x="639193" y="1799025"/>
            <a:ext cx="1819923" cy="11179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b="0" i="0" u="none" strike="noStrike" cap="none" normalizeH="0" baseline="0" dirty="0" smtClean="0">
                <a:ln>
                  <a:noFill/>
                </a:ln>
                <a:solidFill>
                  <a:schemeClr val="tx1"/>
                </a:solidFill>
                <a:effectLst/>
                <a:latin typeface="Arial" pitchFamily="34" charset="0"/>
              </a:rPr>
              <a:t>Distribuidores</a:t>
            </a:r>
          </a:p>
        </p:txBody>
      </p:sp>
      <p:sp>
        <p:nvSpPr>
          <p:cNvPr id="66" name="Rectangle 65"/>
          <p:cNvSpPr/>
          <p:nvPr/>
        </p:nvSpPr>
        <p:spPr bwMode="auto">
          <a:xfrm>
            <a:off x="696898" y="2182430"/>
            <a:ext cx="1704513" cy="52322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b="0" i="0" u="none" strike="noStrike" cap="none" normalizeH="0" baseline="0" dirty="0" smtClean="0">
                <a:ln>
                  <a:noFill/>
                </a:ln>
                <a:solidFill>
                  <a:schemeClr val="tx1"/>
                </a:solidFill>
                <a:effectLst/>
                <a:latin typeface="Arial" pitchFamily="34" charset="0"/>
              </a:rPr>
              <a:t>Comercializadores,</a:t>
            </a:r>
            <a:r>
              <a:rPr kumimoji="0" lang="pt-PT" sz="1400" b="0" i="0" u="none" strike="noStrike" cap="none" normalizeH="0" dirty="0" smtClean="0">
                <a:ln>
                  <a:noFill/>
                </a:ln>
                <a:solidFill>
                  <a:schemeClr val="tx1"/>
                </a:solidFill>
                <a:effectLst/>
                <a:latin typeface="Arial" pitchFamily="34" charset="0"/>
              </a:rPr>
              <a:t> C</a:t>
            </a:r>
            <a:r>
              <a:rPr lang="pt-PT" sz="1400" b="0" dirty="0" smtClean="0"/>
              <a:t>lientes, </a:t>
            </a:r>
            <a:r>
              <a:rPr kumimoji="0" lang="pt-PT" sz="1400" b="0" i="0" u="none" strike="noStrike" cap="none" normalizeH="0" baseline="0" dirty="0" smtClean="0">
                <a:ln>
                  <a:noFill/>
                </a:ln>
                <a:solidFill>
                  <a:schemeClr val="tx1"/>
                </a:solidFill>
                <a:effectLst/>
                <a:latin typeface="Arial" pitchFamily="34" charset="0"/>
              </a:rPr>
              <a:t>CUR</a:t>
            </a:r>
          </a:p>
        </p:txBody>
      </p:sp>
      <p:sp>
        <p:nvSpPr>
          <p:cNvPr id="67" name="Rectangle 66"/>
          <p:cNvSpPr/>
          <p:nvPr/>
        </p:nvSpPr>
        <p:spPr bwMode="auto">
          <a:xfrm>
            <a:off x="2000791" y="4210899"/>
            <a:ext cx="1917576" cy="21933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i="0" u="none" strike="noStrike" cap="none" normalizeH="0" baseline="0" dirty="0" smtClean="0">
                <a:ln>
                  <a:noFill/>
                </a:ln>
                <a:solidFill>
                  <a:schemeClr val="tx1"/>
                </a:solidFill>
                <a:effectLst/>
                <a:latin typeface="Arial" pitchFamily="34" charset="0"/>
              </a:rPr>
              <a:t>Primas</a:t>
            </a:r>
            <a:r>
              <a:rPr kumimoji="0" lang="pt-PT" sz="1400" i="0" u="none" strike="noStrike" cap="none" normalizeH="0" dirty="0" smtClean="0">
                <a:ln>
                  <a:noFill/>
                </a:ln>
                <a:solidFill>
                  <a:schemeClr val="tx1"/>
                </a:solidFill>
                <a:effectLst/>
                <a:latin typeface="Arial" pitchFamily="34" charset="0"/>
              </a:rPr>
              <a:t> / Complementos / Reactiva / Huecos / Repotenciación</a:t>
            </a:r>
            <a:endParaRPr kumimoji="0" lang="pt-PT" sz="1400" i="0" u="none" strike="noStrike" cap="none" normalizeH="0" baseline="0" dirty="0" smtClean="0">
              <a:ln>
                <a:noFill/>
              </a:ln>
              <a:solidFill>
                <a:schemeClr val="tx1"/>
              </a:solidFill>
              <a:effectLst/>
              <a:latin typeface="Arial" pitchFamily="34" charset="0"/>
            </a:endParaRPr>
          </a:p>
        </p:txBody>
      </p:sp>
      <p:sp>
        <p:nvSpPr>
          <p:cNvPr id="68" name="Rectangle 67"/>
          <p:cNvSpPr/>
          <p:nvPr/>
        </p:nvSpPr>
        <p:spPr bwMode="auto">
          <a:xfrm>
            <a:off x="2054057" y="5220067"/>
            <a:ext cx="1811044" cy="11179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b="0" i="0" u="none" strike="noStrike" cap="none" normalizeH="0" baseline="0" dirty="0" smtClean="0">
                <a:ln>
                  <a:noFill/>
                </a:ln>
                <a:solidFill>
                  <a:schemeClr val="tx1"/>
                </a:solidFill>
                <a:effectLst/>
                <a:latin typeface="Arial" pitchFamily="34" charset="0"/>
              </a:rPr>
              <a:t>Productores</a:t>
            </a:r>
            <a:r>
              <a:rPr kumimoji="0" lang="pt-PT" sz="1400" b="0" i="0" u="none" strike="noStrike" cap="none" normalizeH="0" dirty="0" smtClean="0">
                <a:ln>
                  <a:noFill/>
                </a:ln>
                <a:solidFill>
                  <a:schemeClr val="tx1"/>
                </a:solidFill>
                <a:effectLst/>
                <a:latin typeface="Arial" pitchFamily="34" charset="0"/>
              </a:rPr>
              <a:t> en Régimen Especial</a:t>
            </a:r>
            <a:endParaRPr kumimoji="0" lang="pt-PT" sz="1400" b="0" i="0" u="none" strike="noStrike" cap="none" normalizeH="0" baseline="0" dirty="0" smtClean="0">
              <a:ln>
                <a:noFill/>
              </a:ln>
              <a:solidFill>
                <a:schemeClr val="tx1"/>
              </a:solidFill>
              <a:effectLst/>
              <a:latin typeface="Arial" pitchFamily="34" charset="0"/>
            </a:endParaRPr>
          </a:p>
        </p:txBody>
      </p:sp>
      <p:sp>
        <p:nvSpPr>
          <p:cNvPr id="69" name="Rectangle 68"/>
          <p:cNvSpPr/>
          <p:nvPr/>
        </p:nvSpPr>
        <p:spPr bwMode="auto">
          <a:xfrm>
            <a:off x="7914282" y="4210899"/>
            <a:ext cx="1917576" cy="21933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i="0" u="none" strike="noStrike" cap="none" normalizeH="0" baseline="0" dirty="0" smtClean="0">
                <a:ln>
                  <a:noFill/>
                </a:ln>
                <a:solidFill>
                  <a:schemeClr val="tx1"/>
                </a:solidFill>
                <a:effectLst/>
                <a:latin typeface="Arial" pitchFamily="34" charset="0"/>
              </a:rPr>
              <a:t>Déficit</a:t>
            </a:r>
          </a:p>
        </p:txBody>
      </p:sp>
      <p:sp>
        <p:nvSpPr>
          <p:cNvPr id="70" name="Rectangle 69"/>
          <p:cNvSpPr/>
          <p:nvPr/>
        </p:nvSpPr>
        <p:spPr bwMode="auto">
          <a:xfrm>
            <a:off x="7967548" y="4836413"/>
            <a:ext cx="1811044" cy="150164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R="0" defTabSz="914400" rtl="0" eaLnBrk="1" fontAlgn="base" latinLnBrk="0" hangingPunct="1">
              <a:lnSpc>
                <a:spcPct val="100000"/>
              </a:lnSpc>
              <a:spcBef>
                <a:spcPct val="0"/>
              </a:spcBef>
              <a:spcAft>
                <a:spcPct val="0"/>
              </a:spcAft>
              <a:buClrTx/>
              <a:buSzTx/>
              <a:tabLst/>
            </a:pPr>
            <a:r>
              <a:rPr kumimoji="0" lang="pt-PT" sz="1400" b="0" i="0" u="none" strike="noStrike" cap="none" normalizeH="0" baseline="0" dirty="0" smtClean="0">
                <a:ln>
                  <a:noFill/>
                </a:ln>
                <a:solidFill>
                  <a:schemeClr val="tx1"/>
                </a:solidFill>
                <a:effectLst/>
                <a:latin typeface="Arial" pitchFamily="34" charset="0"/>
              </a:rPr>
              <a:t>Empresas Eléctricas Obligadas a financiar</a:t>
            </a:r>
          </a:p>
          <a:p>
            <a:pPr marR="0" defTabSz="914400" rtl="0" eaLnBrk="1" fontAlgn="base" latinLnBrk="0" hangingPunct="1">
              <a:lnSpc>
                <a:spcPct val="100000"/>
              </a:lnSpc>
              <a:spcBef>
                <a:spcPct val="0"/>
              </a:spcBef>
              <a:spcAft>
                <a:spcPct val="0"/>
              </a:spcAft>
              <a:buClrTx/>
              <a:buSzTx/>
              <a:tabLst/>
            </a:pPr>
            <a:endParaRPr kumimoji="0" lang="pt-PT" sz="1400" b="0" i="0" u="none" strike="noStrike" cap="none" normalizeH="0" baseline="0" dirty="0" smtClean="0">
              <a:ln>
                <a:noFill/>
              </a:ln>
              <a:solidFill>
                <a:schemeClr val="tx1"/>
              </a:solidFill>
              <a:effectLst/>
              <a:latin typeface="Arial" pitchFamily="34" charset="0"/>
            </a:endParaRPr>
          </a:p>
          <a:p>
            <a:r>
              <a:rPr lang="pt-PT" sz="1400" b="0" dirty="0"/>
              <a:t>Entidades </a:t>
            </a:r>
            <a:r>
              <a:rPr lang="pt-PT" sz="1400" b="0" dirty="0" smtClean="0"/>
              <a:t>financieras</a:t>
            </a:r>
            <a:endParaRPr lang="pt-PT" sz="1400" b="0" dirty="0"/>
          </a:p>
        </p:txBody>
      </p:sp>
      <p:sp>
        <p:nvSpPr>
          <p:cNvPr id="71" name="Rectangle 70"/>
          <p:cNvSpPr/>
          <p:nvPr/>
        </p:nvSpPr>
        <p:spPr bwMode="auto">
          <a:xfrm>
            <a:off x="5943119" y="4210899"/>
            <a:ext cx="1917576" cy="21933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400" dirty="0" smtClean="0"/>
              <a:t>Actividades Reguladas</a:t>
            </a:r>
            <a:endParaRPr kumimoji="0" lang="pt-PT" sz="1400" i="0" u="none" strike="noStrike" cap="none" normalizeH="0" baseline="0" dirty="0" smtClean="0">
              <a:ln>
                <a:noFill/>
              </a:ln>
              <a:solidFill>
                <a:schemeClr val="tx1"/>
              </a:solidFill>
              <a:effectLst/>
              <a:latin typeface="Arial" pitchFamily="34" charset="0"/>
            </a:endParaRPr>
          </a:p>
        </p:txBody>
      </p:sp>
      <p:sp>
        <p:nvSpPr>
          <p:cNvPr id="72" name="Rectangle 71"/>
          <p:cNvSpPr/>
          <p:nvPr/>
        </p:nvSpPr>
        <p:spPr bwMode="auto">
          <a:xfrm>
            <a:off x="6049651" y="4819812"/>
            <a:ext cx="1704513" cy="151824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pt-PT" sz="1400" b="0" dirty="0" smtClean="0"/>
              <a:t>Distribuidores, Transportistas</a:t>
            </a:r>
            <a:endParaRPr lang="pt-PT" sz="1400" b="0" dirty="0"/>
          </a:p>
        </p:txBody>
      </p:sp>
      <p:sp>
        <p:nvSpPr>
          <p:cNvPr id="73" name="Rectangle 72"/>
          <p:cNvSpPr/>
          <p:nvPr/>
        </p:nvSpPr>
        <p:spPr bwMode="auto">
          <a:xfrm>
            <a:off x="3971955" y="4210899"/>
            <a:ext cx="1917576" cy="2193323"/>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i="0" u="none" strike="noStrike" cap="none" normalizeH="0" baseline="0" dirty="0" smtClean="0">
                <a:ln>
                  <a:noFill/>
                </a:ln>
                <a:solidFill>
                  <a:schemeClr val="tx1"/>
                </a:solidFill>
                <a:effectLst/>
                <a:latin typeface="Arial" pitchFamily="34" charset="0"/>
              </a:rPr>
              <a:t>Pagos</a:t>
            </a:r>
            <a:r>
              <a:rPr kumimoji="0" lang="pt-PT" sz="1400" i="0" u="none" strike="noStrike" cap="none" normalizeH="0" dirty="0" smtClean="0">
                <a:ln>
                  <a:noFill/>
                </a:ln>
                <a:solidFill>
                  <a:schemeClr val="tx1"/>
                </a:solidFill>
                <a:effectLst/>
                <a:latin typeface="Arial" pitchFamily="34" charset="0"/>
              </a:rPr>
              <a:t> por capacidad / Saldo Pérdidas/ Tránsitos / Interrumpibilidad </a:t>
            </a:r>
            <a:endParaRPr kumimoji="0" lang="pt-PT" sz="1400" i="0" u="none" strike="noStrike" cap="none" normalizeH="0" baseline="0" dirty="0" smtClean="0">
              <a:ln>
                <a:noFill/>
              </a:ln>
              <a:solidFill>
                <a:schemeClr val="tx1"/>
              </a:solidFill>
              <a:effectLst/>
              <a:latin typeface="Arial" pitchFamily="34" charset="0"/>
            </a:endParaRPr>
          </a:p>
        </p:txBody>
      </p:sp>
      <p:sp>
        <p:nvSpPr>
          <p:cNvPr id="74" name="Rectangle 73"/>
          <p:cNvSpPr/>
          <p:nvPr/>
        </p:nvSpPr>
        <p:spPr bwMode="auto">
          <a:xfrm>
            <a:off x="4025221" y="5220067"/>
            <a:ext cx="1811044" cy="11179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400" b="0" i="0" u="none" strike="noStrike" cap="none" normalizeH="0" baseline="0" dirty="0" smtClean="0">
                <a:ln>
                  <a:noFill/>
                </a:ln>
                <a:solidFill>
                  <a:schemeClr val="tx1"/>
                </a:solidFill>
                <a:effectLst/>
                <a:latin typeface="Arial" pitchFamily="34" charset="0"/>
              </a:rPr>
              <a:t>REE</a:t>
            </a:r>
          </a:p>
        </p:txBody>
      </p:sp>
      <p:pic>
        <p:nvPicPr>
          <p:cNvPr id="75" name="Picture 74"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2813827" y="2149270"/>
            <a:ext cx="830708" cy="556380"/>
          </a:xfrm>
          <a:prstGeom prst="rect">
            <a:avLst/>
          </a:prstGeom>
        </p:spPr>
      </p:pic>
      <p:sp>
        <p:nvSpPr>
          <p:cNvPr id="76" name="Oval 75"/>
          <p:cNvSpPr/>
          <p:nvPr/>
        </p:nvSpPr>
        <p:spPr bwMode="auto">
          <a:xfrm>
            <a:off x="3609609" y="2739139"/>
            <a:ext cx="308758" cy="338341"/>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smtClean="0">
                <a:ln>
                  <a:noFill/>
                </a:ln>
                <a:solidFill>
                  <a:schemeClr val="bg1"/>
                </a:solidFill>
                <a:effectLst/>
                <a:latin typeface="Arial" pitchFamily="34" charset="0"/>
              </a:rPr>
              <a:t>1</a:t>
            </a:r>
          </a:p>
        </p:txBody>
      </p:sp>
      <p:sp>
        <p:nvSpPr>
          <p:cNvPr id="77" name="Oval 76"/>
          <p:cNvSpPr/>
          <p:nvPr/>
        </p:nvSpPr>
        <p:spPr bwMode="auto">
          <a:xfrm>
            <a:off x="3957487" y="3063005"/>
            <a:ext cx="308758" cy="338341"/>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b="0" dirty="0">
                <a:solidFill>
                  <a:schemeClr val="bg1"/>
                </a:solidFill>
                <a:latin typeface="Arial" pitchFamily="34" charset="0"/>
              </a:rPr>
              <a:t>2</a:t>
            </a:r>
            <a:endParaRPr kumimoji="0" lang="es-ES" sz="1800" b="0" i="0" u="none" strike="noStrike" cap="none" normalizeH="0" baseline="0" dirty="0" smtClean="0">
              <a:ln>
                <a:noFill/>
              </a:ln>
              <a:solidFill>
                <a:schemeClr val="bg1"/>
              </a:solidFill>
              <a:effectLst/>
              <a:latin typeface="Arial" pitchFamily="34" charset="0"/>
            </a:endParaRPr>
          </a:p>
        </p:txBody>
      </p:sp>
      <p:sp>
        <p:nvSpPr>
          <p:cNvPr id="78" name="Oval 77"/>
          <p:cNvSpPr/>
          <p:nvPr/>
        </p:nvSpPr>
        <p:spPr bwMode="auto">
          <a:xfrm>
            <a:off x="4767025" y="3259983"/>
            <a:ext cx="308758" cy="338341"/>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smtClean="0">
                <a:ln>
                  <a:noFill/>
                </a:ln>
                <a:solidFill>
                  <a:schemeClr val="bg1"/>
                </a:solidFill>
                <a:effectLst/>
                <a:latin typeface="Arial" pitchFamily="34" charset="0"/>
              </a:rPr>
              <a:t>3</a:t>
            </a:r>
          </a:p>
        </p:txBody>
      </p:sp>
      <p:sp>
        <p:nvSpPr>
          <p:cNvPr id="79" name="Oval 78"/>
          <p:cNvSpPr/>
          <p:nvPr/>
        </p:nvSpPr>
        <p:spPr bwMode="auto">
          <a:xfrm>
            <a:off x="6058614" y="2716541"/>
            <a:ext cx="308758" cy="338341"/>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b="0" dirty="0">
                <a:solidFill>
                  <a:schemeClr val="bg1"/>
                </a:solidFill>
                <a:latin typeface="Arial" pitchFamily="34" charset="0"/>
              </a:rPr>
              <a:t>5</a:t>
            </a:r>
            <a:endParaRPr kumimoji="0" lang="es-ES" sz="1800" b="0" i="0" u="none" strike="noStrike" cap="none" normalizeH="0" baseline="0" dirty="0" smtClean="0">
              <a:ln>
                <a:noFill/>
              </a:ln>
              <a:solidFill>
                <a:schemeClr val="bg1"/>
              </a:solidFill>
              <a:effectLst/>
              <a:latin typeface="Arial" pitchFamily="34" charset="0"/>
            </a:endParaRPr>
          </a:p>
        </p:txBody>
      </p:sp>
      <p:sp>
        <p:nvSpPr>
          <p:cNvPr id="80" name="Oval 79"/>
          <p:cNvSpPr/>
          <p:nvPr/>
        </p:nvSpPr>
        <p:spPr bwMode="auto">
          <a:xfrm>
            <a:off x="5576563" y="3074993"/>
            <a:ext cx="308758" cy="338341"/>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 b="0" dirty="0">
                <a:solidFill>
                  <a:schemeClr val="bg1"/>
                </a:solidFill>
                <a:latin typeface="Arial" pitchFamily="34" charset="0"/>
              </a:rPr>
              <a:t>4</a:t>
            </a:r>
            <a:endParaRPr kumimoji="0" lang="es-ES" sz="1800" b="0" i="0" u="none" strike="noStrike" cap="none" normalizeH="0" baseline="0" dirty="0" smtClean="0">
              <a:ln>
                <a:noFill/>
              </a:ln>
              <a:solidFill>
                <a:schemeClr val="bg1"/>
              </a:solidFill>
              <a:effectLst/>
              <a:latin typeface="Arial" pitchFamily="34" charset="0"/>
            </a:endParaRPr>
          </a:p>
        </p:txBody>
      </p:sp>
      <p:pic>
        <p:nvPicPr>
          <p:cNvPr id="81" name="Picture 2" descr="C:\Users\luis.cabello.sanchez\AppData\Local\Microsoft\Windows\Temporary Internet Files\Content.IE5\IDPAQP3T\MC90044039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0467" y="1308362"/>
            <a:ext cx="874068" cy="87406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9070684">
            <a:off x="2826926" y="3042167"/>
            <a:ext cx="567385" cy="380015"/>
          </a:xfrm>
          <a:prstGeom prst="rect">
            <a:avLst/>
          </a:prstGeom>
        </p:spPr>
      </p:pic>
      <p:pic>
        <p:nvPicPr>
          <p:cNvPr id="83" name="Picture 82"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7923907">
            <a:off x="3552939" y="3495436"/>
            <a:ext cx="515805" cy="345468"/>
          </a:xfrm>
          <a:prstGeom prst="rect">
            <a:avLst/>
          </a:prstGeom>
        </p:spPr>
      </p:pic>
      <p:pic>
        <p:nvPicPr>
          <p:cNvPr id="84" name="Picture 83"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5400000">
            <a:off x="4663346" y="3739047"/>
            <a:ext cx="468914" cy="314062"/>
          </a:xfrm>
          <a:prstGeom prst="rect">
            <a:avLst/>
          </a:prstGeom>
        </p:spPr>
      </p:pic>
      <p:pic>
        <p:nvPicPr>
          <p:cNvPr id="85" name="Picture 84"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3509120">
            <a:off x="5752910" y="3634888"/>
            <a:ext cx="468914" cy="314062"/>
          </a:xfrm>
          <a:prstGeom prst="rect">
            <a:avLst/>
          </a:prstGeom>
        </p:spPr>
      </p:pic>
      <p:pic>
        <p:nvPicPr>
          <p:cNvPr id="86" name="Picture 85" descr="flecha.png"/>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1173823">
            <a:off x="6474304" y="3037187"/>
            <a:ext cx="468914" cy="314062"/>
          </a:xfrm>
          <a:prstGeom prst="rect">
            <a:avLst/>
          </a:prstGeom>
        </p:spPr>
      </p:pic>
    </p:spTree>
    <p:extLst>
      <p:ext uri="{BB962C8B-B14F-4D97-AF65-F5344CB8AC3E}">
        <p14:creationId xmlns:p14="http://schemas.microsoft.com/office/powerpoint/2010/main" val="177138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500"/>
                                        <p:tgtEl>
                                          <p:spTgt spid="6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67" grpId="0" animBg="1"/>
      <p:bldP spid="68" grpId="0" animBg="1"/>
      <p:bldP spid="69" grpId="0" animBg="1"/>
      <p:bldP spid="70" grpId="0" animBg="1"/>
      <p:bldP spid="71" grpId="0" animBg="1"/>
      <p:bldP spid="72" grpId="0" animBg="1"/>
      <p:bldP spid="73" grpId="0" animBg="1"/>
      <p:bldP spid="74" grpId="0" animBg="1"/>
      <p:bldP spid="76" grpId="0" animBg="1"/>
      <p:bldP spid="77" grpId="0" animBg="1"/>
      <p:bldP spid="78" grpId="0" animBg="1"/>
      <p:bldP spid="79"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720172"/>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rgbClr val="000066"/>
                </a:solidFill>
                <a:effectLst/>
                <a:uLnTx/>
                <a:uFillTx/>
                <a:latin typeface="+mn-lt"/>
              </a:rPr>
              <a:t>Regulación tradicional y en competencia</a:t>
            </a:r>
            <a:endParaRPr kumimoji="0" lang="es-ES" sz="1600" i="0" u="none" strike="noStrike" kern="0" cap="none" spc="0" normalizeH="0" noProof="0" dirty="0" smtClean="0">
              <a:ln>
                <a:noFill/>
              </a:ln>
              <a:solidFill>
                <a:srgbClr val="000066"/>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Operación Económica del Sistema</a:t>
            </a:r>
            <a:endParaRPr lang="es-ES" sz="14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rgbClr val="000066"/>
                </a:solidFill>
              </a:rPr>
              <a:t>Introducción al caso español</a:t>
            </a:r>
            <a:endParaRPr lang="es-ES" sz="1600" kern="0" dirty="0">
              <a:solidFill>
                <a:srgbClr val="000066"/>
              </a:solidFill>
            </a:endParaRPr>
          </a:p>
          <a:p>
            <a:pPr marL="1314450" lvl="2" indent="-400050" algn="l" eaLnBrk="0" hangingPunct="0">
              <a:spcBef>
                <a:spcPts val="600"/>
              </a:spcBef>
              <a:buClr>
                <a:srgbClr val="FF0000"/>
              </a:buClr>
              <a:buFont typeface="+mj-lt"/>
              <a:buAutoNum type="romanUcPeriod"/>
              <a:defRPr/>
            </a:pPr>
            <a:r>
              <a:rPr lang="es-ES" sz="1600" kern="0" noProof="0" dirty="0" smtClean="0">
                <a:solidFill>
                  <a:srgbClr val="000066"/>
                </a:solidFill>
                <a:latin typeface="+mn-lt"/>
              </a:rPr>
              <a:t>Retos y perspectivas de futuro del Sector Eléctrico</a:t>
            </a:r>
            <a:endParaRPr lang="es-ES" sz="1600" dirty="0" smtClean="0"/>
          </a:p>
          <a:p>
            <a:pPr marL="1314450" lvl="2" indent="-400050" algn="l" eaLnBrk="0" hangingPunct="0">
              <a:spcBef>
                <a:spcPts val="600"/>
              </a:spcBef>
              <a:buClr>
                <a:srgbClr val="FF0000"/>
              </a:buClr>
              <a:buFont typeface="+mj-lt"/>
              <a:buAutoNum type="romanUcPeriod"/>
              <a:defRPr/>
            </a:pPr>
            <a:r>
              <a:rPr lang="es-ES" sz="1600" dirty="0" smtClean="0"/>
              <a:t>Preguntas </a:t>
            </a:r>
            <a:endParaRPr lang="es-ES" sz="1600" kern="0" noProof="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rgbClr val="000066"/>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Anexo – Factura Eléctrica</a:t>
            </a: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smtClean="0">
                <a:solidFill>
                  <a:srgbClr val="000066"/>
                </a:solidFill>
              </a:rPr>
              <a:t>Introducción al caso español</a:t>
            </a: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chemeClr val="bg1">
                    <a:lumMod val="75000"/>
                  </a:schemeClr>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endParaRPr kumimoji="0" lang="es-ES" sz="1600" i="0" u="none" strike="noStrike" kern="0" cap="none" spc="0" normalizeH="0" dirty="0" smtClean="0">
              <a:ln>
                <a:noFill/>
              </a:ln>
              <a:solidFill>
                <a:schemeClr val="bg1">
                  <a:lumMod val="75000"/>
                </a:schemeClr>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2439940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Dependencia energética</a:t>
            </a:r>
            <a:br>
              <a:rPr lang="es-ES" dirty="0" smtClean="0"/>
            </a:br>
            <a:r>
              <a:rPr lang="es-ES" dirty="0" smtClean="0"/>
              <a:t>Dependencia eléctrica</a:t>
            </a:r>
            <a:endParaRPr lang="es-E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37" y="3325286"/>
            <a:ext cx="4259625" cy="3383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7028" y="2996514"/>
            <a:ext cx="3978442" cy="307777"/>
          </a:xfrm>
          <a:prstGeom prst="rect">
            <a:avLst/>
          </a:prstGeom>
          <a:noFill/>
        </p:spPr>
        <p:txBody>
          <a:bodyPr wrap="square" rtlCol="0">
            <a:spAutoFit/>
          </a:bodyPr>
          <a:lstStyle/>
          <a:p>
            <a:pPr algn="ctr"/>
            <a:r>
              <a:rPr lang="es-ES" sz="1400" dirty="0" smtClean="0"/>
              <a:t>Dependencia energética en 2012</a:t>
            </a:r>
            <a:endParaRPr lang="es-ES" sz="1400" dirty="0"/>
          </a:p>
        </p:txBody>
      </p:sp>
      <p:sp>
        <p:nvSpPr>
          <p:cNvPr id="6" name="TextBox 5"/>
          <p:cNvSpPr txBox="1"/>
          <p:nvPr/>
        </p:nvSpPr>
        <p:spPr>
          <a:xfrm>
            <a:off x="5347128" y="2946444"/>
            <a:ext cx="4233389" cy="523220"/>
          </a:xfrm>
          <a:prstGeom prst="rect">
            <a:avLst/>
          </a:prstGeom>
          <a:noFill/>
        </p:spPr>
        <p:txBody>
          <a:bodyPr wrap="square" rtlCol="0">
            <a:spAutoFit/>
          </a:bodyPr>
          <a:lstStyle/>
          <a:p>
            <a:pPr algn="ctr"/>
            <a:r>
              <a:rPr lang="es-ES" sz="1400" dirty="0" smtClean="0"/>
              <a:t>Evolución de la dependencia energética en España (2003 – 2012)</a:t>
            </a:r>
            <a:endParaRPr lang="es-ES" sz="1400" dirty="0"/>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313" y="3511992"/>
            <a:ext cx="3622287" cy="3010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3585674" y="5872219"/>
            <a:ext cx="1387115" cy="177677"/>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00" b="0" i="0" u="none" strike="noStrike" cap="none" normalizeH="0" baseline="0" dirty="0" smtClean="0">
                <a:ln>
                  <a:noFill/>
                </a:ln>
                <a:solidFill>
                  <a:schemeClr val="tx1"/>
                </a:solidFill>
                <a:effectLst/>
                <a:latin typeface="Arial" pitchFamily="34" charset="0"/>
              </a:rPr>
              <a:t>Fuente: </a:t>
            </a:r>
            <a:r>
              <a:rPr kumimoji="0" lang="es-ES" sz="1000" b="0" i="0" u="none" strike="noStrike" cap="none" normalizeH="0" baseline="0" dirty="0" err="1" smtClean="0">
                <a:ln>
                  <a:noFill/>
                </a:ln>
                <a:solidFill>
                  <a:schemeClr val="tx1"/>
                </a:solidFill>
                <a:effectLst/>
                <a:latin typeface="Arial" pitchFamily="34" charset="0"/>
              </a:rPr>
              <a:t>Eurostat</a:t>
            </a:r>
            <a:endParaRPr kumimoji="0" lang="es-ES" sz="1000" b="0" i="0" u="none" strike="noStrike" cap="none" normalizeH="0" baseline="0" dirty="0" smtClean="0">
              <a:ln>
                <a:noFill/>
              </a:ln>
              <a:solidFill>
                <a:schemeClr val="tx1"/>
              </a:solidFill>
              <a:effectLst/>
              <a:latin typeface="Arial" pitchFamily="34" charset="0"/>
            </a:endParaRPr>
          </a:p>
        </p:txBody>
      </p:sp>
      <p:sp>
        <p:nvSpPr>
          <p:cNvPr id="10" name="Rectangle 9"/>
          <p:cNvSpPr/>
          <p:nvPr/>
        </p:nvSpPr>
        <p:spPr bwMode="auto">
          <a:xfrm>
            <a:off x="8318359" y="6428701"/>
            <a:ext cx="1387115" cy="177677"/>
          </a:xfrm>
          <a:prstGeom prst="rect">
            <a:avLst/>
          </a:prstGeom>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000" b="0" i="0" u="none" strike="noStrike" cap="none" normalizeH="0" baseline="0" dirty="0" smtClean="0">
                <a:ln>
                  <a:noFill/>
                </a:ln>
                <a:solidFill>
                  <a:schemeClr val="tx1"/>
                </a:solidFill>
                <a:effectLst/>
                <a:latin typeface="Arial" pitchFamily="34" charset="0"/>
              </a:rPr>
              <a:t>Fuente: </a:t>
            </a:r>
            <a:r>
              <a:rPr kumimoji="0" lang="es-ES" sz="1000" b="0" i="0" u="none" strike="noStrike" cap="none" normalizeH="0" baseline="0" dirty="0" err="1" smtClean="0">
                <a:ln>
                  <a:noFill/>
                </a:ln>
                <a:solidFill>
                  <a:schemeClr val="tx1"/>
                </a:solidFill>
                <a:effectLst/>
                <a:latin typeface="Arial" pitchFamily="34" charset="0"/>
              </a:rPr>
              <a:t>Eurostat</a:t>
            </a:r>
            <a:endParaRPr kumimoji="0" lang="es-ES" sz="1000" b="0" i="0" u="none" strike="noStrike" cap="none" normalizeH="0" baseline="0" dirty="0" smtClean="0">
              <a:ln>
                <a:noFill/>
              </a:ln>
              <a:solidFill>
                <a:schemeClr val="tx1"/>
              </a:solidFill>
              <a:effectLst/>
              <a:latin typeface="Arial" pitchFamily="34" charset="0"/>
            </a:endParaRPr>
          </a:p>
        </p:txBody>
      </p:sp>
      <p:sp>
        <p:nvSpPr>
          <p:cNvPr id="9" name="TextBox 8"/>
          <p:cNvSpPr txBox="1"/>
          <p:nvPr/>
        </p:nvSpPr>
        <p:spPr>
          <a:xfrm rot="20998932">
            <a:off x="4672431" y="208547"/>
            <a:ext cx="914400" cy="914400"/>
          </a:xfrm>
          <a:prstGeom prst="rect">
            <a:avLst/>
          </a:prstGeom>
          <a:noFill/>
        </p:spPr>
        <p:txBody>
          <a:bodyPr wrap="none" lIns="36000" rIns="36000" rtlCol="0" anchor="ctr">
            <a:noAutofit/>
          </a:bodyPr>
          <a:lstStyle/>
          <a:p>
            <a:r>
              <a:rPr lang="es-ES"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VS</a:t>
            </a:r>
          </a:p>
        </p:txBody>
      </p:sp>
      <p:sp>
        <p:nvSpPr>
          <p:cNvPr id="11" name="Rectangle 10"/>
          <p:cNvSpPr/>
          <p:nvPr/>
        </p:nvSpPr>
        <p:spPr>
          <a:xfrm>
            <a:off x="425450" y="2082512"/>
            <a:ext cx="9128126" cy="523220"/>
          </a:xfrm>
          <a:prstGeom prst="rect">
            <a:avLst/>
          </a:prstGeom>
        </p:spPr>
        <p:txBody>
          <a:bodyPr wrap="square">
            <a:spAutoFit/>
          </a:bodyPr>
          <a:lstStyle/>
          <a:p>
            <a:pPr lvl="0" algn="l"/>
            <a:r>
              <a:rPr lang="es-ES" sz="1400" b="0" dirty="0">
                <a:solidFill>
                  <a:srgbClr val="608CC8">
                    <a:lumMod val="50000"/>
                  </a:srgbClr>
                </a:solidFill>
              </a:rPr>
              <a:t>La dependencia energética tiene en cuenta parámetros como el combustible que se usa en los automóviles y demás medios de transporte, por eso siempre es mucho más alta que la dependencia eléctrica.</a:t>
            </a:r>
          </a:p>
        </p:txBody>
      </p:sp>
      <p:sp>
        <p:nvSpPr>
          <p:cNvPr id="12" name="Rectangle 11"/>
          <p:cNvSpPr/>
          <p:nvPr/>
        </p:nvSpPr>
        <p:spPr>
          <a:xfrm>
            <a:off x="425450" y="1316776"/>
            <a:ext cx="9128126" cy="738664"/>
          </a:xfrm>
          <a:prstGeom prst="rect">
            <a:avLst/>
          </a:prstGeom>
        </p:spPr>
        <p:txBody>
          <a:bodyPr wrap="square">
            <a:spAutoFit/>
          </a:bodyPr>
          <a:lstStyle/>
          <a:p>
            <a:pPr lvl="0" algn="l"/>
            <a:r>
              <a:rPr lang="es-ES" sz="1400" b="0" dirty="0">
                <a:solidFill>
                  <a:srgbClr val="608CC8">
                    <a:lumMod val="50000"/>
                  </a:srgbClr>
                </a:solidFill>
              </a:rPr>
              <a:t>Constantemente escuchamos en los medios de comunicación que la dependencia energética de España es muy elevada (entre el 70 y 75%). La afirmación es cierta, pero muchas veces se usa, intencionadamente, para generar confusión con una magnitud muy diferente, la dependencia eléctrica.</a:t>
            </a:r>
          </a:p>
        </p:txBody>
      </p:sp>
    </p:spTree>
    <p:extLst>
      <p:ext uri="{BB962C8B-B14F-4D97-AF65-F5344CB8AC3E}">
        <p14:creationId xmlns:p14="http://schemas.microsoft.com/office/powerpoint/2010/main" val="3273748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Dependencia energética</a:t>
            </a:r>
            <a:br>
              <a:rPr lang="es-ES" dirty="0" smtClean="0"/>
            </a:br>
            <a:r>
              <a:rPr lang="es-ES" dirty="0" smtClean="0"/>
              <a:t>Dependencia eléctrica</a:t>
            </a:r>
            <a:endParaRPr lang="es-ES" dirty="0"/>
          </a:p>
        </p:txBody>
      </p:sp>
      <p:sp>
        <p:nvSpPr>
          <p:cNvPr id="9" name="TextBox 8"/>
          <p:cNvSpPr txBox="1"/>
          <p:nvPr/>
        </p:nvSpPr>
        <p:spPr>
          <a:xfrm rot="20998932">
            <a:off x="4672431" y="208547"/>
            <a:ext cx="914400" cy="914400"/>
          </a:xfrm>
          <a:prstGeom prst="rect">
            <a:avLst/>
          </a:prstGeom>
          <a:noFill/>
        </p:spPr>
        <p:txBody>
          <a:bodyPr wrap="none" lIns="36000" rIns="36000" rtlCol="0" anchor="ctr">
            <a:noAutofit/>
          </a:bodyPr>
          <a:lstStyle/>
          <a:p>
            <a:r>
              <a:rPr lang="es-ES"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VS</a:t>
            </a:r>
          </a:p>
        </p:txBody>
      </p:sp>
      <p:pic>
        <p:nvPicPr>
          <p:cNvPr id="11" name="Picture 2" descr="C:\Users\luis.cabello.sanchez\Downloads\chart (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956" y="1973177"/>
            <a:ext cx="6765932" cy="36682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25450" y="1283368"/>
            <a:ext cx="9280024" cy="994611"/>
          </a:xfrm>
          <a:prstGeom prst="rect">
            <a:avLst/>
          </a:prstGeom>
          <a:noFill/>
        </p:spPr>
        <p:txBody>
          <a:bodyPr wrap="square" lIns="36000" rIns="36000" rtlCol="0">
            <a:noAutofit/>
          </a:bodyPr>
          <a:lstStyle/>
          <a:p>
            <a:pPr algn="l"/>
            <a:r>
              <a:rPr lang="es-ES" sz="1400" b="0" dirty="0" smtClean="0">
                <a:solidFill>
                  <a:schemeClr val="accent2">
                    <a:lumMod val="50000"/>
                  </a:schemeClr>
                </a:solidFill>
              </a:rPr>
              <a:t>Veamos ahora cual ha sido la dependencia Eléctrica a lo largo de la última década:</a:t>
            </a:r>
          </a:p>
        </p:txBody>
      </p:sp>
      <p:sp>
        <p:nvSpPr>
          <p:cNvPr id="13" name="TextBox 12"/>
          <p:cNvSpPr txBox="1"/>
          <p:nvPr/>
        </p:nvSpPr>
        <p:spPr>
          <a:xfrm>
            <a:off x="425450" y="5879430"/>
            <a:ext cx="9119603" cy="681790"/>
          </a:xfrm>
          <a:prstGeom prst="rect">
            <a:avLst/>
          </a:prstGeom>
          <a:noFill/>
        </p:spPr>
        <p:txBody>
          <a:bodyPr wrap="square" lIns="36000" rIns="36000" rtlCol="0">
            <a:noAutofit/>
          </a:bodyPr>
          <a:lstStyle/>
          <a:p>
            <a:pPr algn="l"/>
            <a:r>
              <a:rPr lang="es-ES" sz="1400" b="0" dirty="0">
                <a:solidFill>
                  <a:schemeClr val="accent2">
                    <a:lumMod val="50000"/>
                  </a:schemeClr>
                </a:solidFill>
              </a:rPr>
              <a:t>Como se puede observar, el </a:t>
            </a:r>
            <a:r>
              <a:rPr lang="es-ES" sz="1400" dirty="0">
                <a:solidFill>
                  <a:schemeClr val="accent2">
                    <a:lumMod val="50000"/>
                  </a:schemeClr>
                </a:solidFill>
              </a:rPr>
              <a:t>saldo neto es claramente exportador</a:t>
            </a:r>
            <a:r>
              <a:rPr lang="es-ES" sz="1400" b="0" dirty="0">
                <a:solidFill>
                  <a:schemeClr val="accent2">
                    <a:lumMod val="50000"/>
                  </a:schemeClr>
                </a:solidFill>
              </a:rPr>
              <a:t>. España produce más electricidad de la que consume.</a:t>
            </a:r>
          </a:p>
        </p:txBody>
      </p:sp>
      <p:sp>
        <p:nvSpPr>
          <p:cNvPr id="14" name="Plus 13"/>
          <p:cNvSpPr>
            <a:spLocks noChangeAspect="1"/>
          </p:cNvSpPr>
          <p:nvPr/>
        </p:nvSpPr>
        <p:spPr bwMode="gray">
          <a:xfrm>
            <a:off x="2272174" y="3366515"/>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15" name="Plus 14"/>
          <p:cNvSpPr>
            <a:spLocks noChangeAspect="1"/>
          </p:cNvSpPr>
          <p:nvPr/>
        </p:nvSpPr>
        <p:spPr bwMode="gray">
          <a:xfrm>
            <a:off x="2700650" y="3045673"/>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16" name="Plus 15"/>
          <p:cNvSpPr>
            <a:spLocks noChangeAspect="1"/>
          </p:cNvSpPr>
          <p:nvPr/>
        </p:nvSpPr>
        <p:spPr bwMode="gray">
          <a:xfrm>
            <a:off x="3129203" y="3406620"/>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17" name="Plus 16"/>
          <p:cNvSpPr>
            <a:spLocks noChangeAspect="1"/>
          </p:cNvSpPr>
          <p:nvPr/>
        </p:nvSpPr>
        <p:spPr bwMode="gray">
          <a:xfrm>
            <a:off x="3549581" y="3863462"/>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18" name="Plus 17"/>
          <p:cNvSpPr>
            <a:spLocks noChangeAspect="1"/>
          </p:cNvSpPr>
          <p:nvPr/>
        </p:nvSpPr>
        <p:spPr bwMode="gray">
          <a:xfrm>
            <a:off x="3970113" y="4850051"/>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19" name="Plus 18"/>
          <p:cNvSpPr>
            <a:spLocks noChangeAspect="1"/>
          </p:cNvSpPr>
          <p:nvPr/>
        </p:nvSpPr>
        <p:spPr bwMode="gray">
          <a:xfrm>
            <a:off x="4404684" y="4296957"/>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20" name="Plus 19"/>
          <p:cNvSpPr>
            <a:spLocks noChangeAspect="1"/>
          </p:cNvSpPr>
          <p:nvPr/>
        </p:nvSpPr>
        <p:spPr bwMode="gray">
          <a:xfrm>
            <a:off x="4835143" y="4358440"/>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21" name="Plus 20"/>
          <p:cNvSpPr>
            <a:spLocks noChangeAspect="1"/>
          </p:cNvSpPr>
          <p:nvPr/>
        </p:nvSpPr>
        <p:spPr bwMode="gray">
          <a:xfrm>
            <a:off x="5263696" y="3941344"/>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22" name="Plus 21"/>
          <p:cNvSpPr>
            <a:spLocks noChangeAspect="1"/>
          </p:cNvSpPr>
          <p:nvPr/>
        </p:nvSpPr>
        <p:spPr bwMode="gray">
          <a:xfrm>
            <a:off x="5684228" y="4879808"/>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
        <p:nvSpPr>
          <p:cNvPr id="23" name="Plus 22"/>
          <p:cNvSpPr>
            <a:spLocks noChangeAspect="1"/>
          </p:cNvSpPr>
          <p:nvPr/>
        </p:nvSpPr>
        <p:spPr bwMode="gray">
          <a:xfrm>
            <a:off x="6101322" y="4087872"/>
            <a:ext cx="460637" cy="464863"/>
          </a:xfrm>
          <a:prstGeom prst="mathPlus">
            <a:avLst/>
          </a:prstGeom>
          <a:solidFill>
            <a:srgbClr val="92D050"/>
          </a:solidFill>
          <a:ln w="6350">
            <a:solidFill>
              <a:srgbClr val="778888">
                <a:lumMod val="20000"/>
                <a:lumOff val="80000"/>
              </a:srgbClr>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pt-PT" sz="1600" b="0" i="0" u="none" strike="noStrike" kern="0" cap="none" spc="0" normalizeH="0" baseline="0" noProof="0" dirty="0" smtClean="0">
              <a:ln>
                <a:noFill/>
              </a:ln>
              <a:solidFill>
                <a:sysClr val="windowText" lastClr="000000"/>
              </a:solidFill>
              <a:effectLst/>
              <a:uLnTx/>
              <a:uFillTx/>
              <a:latin typeface="+mn-lt"/>
              <a:cs typeface="Arial" pitchFamily="34" charset="0"/>
            </a:endParaRPr>
          </a:p>
        </p:txBody>
      </p:sp>
    </p:spTree>
    <p:extLst>
      <p:ext uri="{BB962C8B-B14F-4D97-AF65-F5344CB8AC3E}">
        <p14:creationId xmlns:p14="http://schemas.microsoft.com/office/powerpoint/2010/main" val="28897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6"/>
                                        </p:tgtEl>
                                      </p:cBhvr>
                                    </p:animEffect>
                                    <p:animScale>
                                      <p:cBhvr>
                                        <p:cTn id="13" dur="250" autoRev="1" fill="hold"/>
                                        <p:tgtEl>
                                          <p:spTgt spid="16"/>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7"/>
                                        </p:tgtEl>
                                      </p:cBhvr>
                                    </p:animEffect>
                                    <p:animScale>
                                      <p:cBhvr>
                                        <p:cTn id="16" dur="250" autoRev="1" fill="hold"/>
                                        <p:tgtEl>
                                          <p:spTgt spid="17"/>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19"/>
                                        </p:tgtEl>
                                      </p:cBhvr>
                                    </p:animEffect>
                                    <p:animScale>
                                      <p:cBhvr>
                                        <p:cTn id="22" dur="250" autoRev="1" fill="hold"/>
                                        <p:tgtEl>
                                          <p:spTgt spid="19"/>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20"/>
                                        </p:tgtEl>
                                      </p:cBhvr>
                                    </p:animEffect>
                                    <p:animScale>
                                      <p:cBhvr>
                                        <p:cTn id="25" dur="250" autoRev="1" fill="hold"/>
                                        <p:tgtEl>
                                          <p:spTgt spid="20"/>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21"/>
                                        </p:tgtEl>
                                      </p:cBhvr>
                                    </p:animEffect>
                                    <p:animScale>
                                      <p:cBhvr>
                                        <p:cTn id="28" dur="250" autoRev="1" fill="hold"/>
                                        <p:tgtEl>
                                          <p:spTgt spid="21"/>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23"/>
                                        </p:tgtEl>
                                      </p:cBhvr>
                                    </p:animEffect>
                                    <p:animScale>
                                      <p:cBhvr>
                                        <p:cTn id="31" dur="250" autoRev="1" fill="hold"/>
                                        <p:tgtEl>
                                          <p:spTgt spid="23"/>
                                        </p:tgtEl>
                                      </p:cBhvr>
                                      <p:by x="105000" y="105000"/>
                                    </p:animScale>
                                  </p:childTnLst>
                                </p:cTn>
                              </p:par>
                              <p:par>
                                <p:cTn id="32" presetID="26" presetClass="emph" presetSubtype="0" fill="hold" grpId="0" nodeType="withEffect">
                                  <p:stCondLst>
                                    <p:cond delay="0"/>
                                  </p:stCondLst>
                                  <p:childTnLst>
                                    <p:animEffect transition="out" filter="fade">
                                      <p:cBhvr>
                                        <p:cTn id="33" dur="500" tmFilter="0, 0; .2, .5; .8, .5; 1, 0"/>
                                        <p:tgtEl>
                                          <p:spTgt spid="22"/>
                                        </p:tgtEl>
                                      </p:cBhvr>
                                    </p:animEffect>
                                    <p:animScale>
                                      <p:cBhvr>
                                        <p:cTn id="34"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Dependencia energética</a:t>
            </a:r>
            <a:br>
              <a:rPr lang="es-ES" dirty="0" smtClean="0"/>
            </a:br>
            <a:r>
              <a:rPr lang="es-ES" dirty="0" smtClean="0"/>
              <a:t>Dependencia eléctrica</a:t>
            </a:r>
            <a:endParaRPr lang="es-ES" dirty="0"/>
          </a:p>
        </p:txBody>
      </p:sp>
      <p:sp>
        <p:nvSpPr>
          <p:cNvPr id="9" name="TextBox 8"/>
          <p:cNvSpPr txBox="1"/>
          <p:nvPr/>
        </p:nvSpPr>
        <p:spPr>
          <a:xfrm rot="20998932">
            <a:off x="4672431" y="208547"/>
            <a:ext cx="914400" cy="914400"/>
          </a:xfrm>
          <a:prstGeom prst="rect">
            <a:avLst/>
          </a:prstGeom>
          <a:noFill/>
        </p:spPr>
        <p:txBody>
          <a:bodyPr wrap="none" lIns="36000" rIns="36000" rtlCol="0" anchor="ctr">
            <a:noAutofit/>
          </a:bodyPr>
          <a:lstStyle/>
          <a:p>
            <a:r>
              <a:rPr lang="es-ES"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VS</a:t>
            </a:r>
          </a:p>
        </p:txBody>
      </p:sp>
      <p:sp>
        <p:nvSpPr>
          <p:cNvPr id="26" name="Freeform 280"/>
          <p:cNvSpPr>
            <a:spLocks/>
          </p:cNvSpPr>
          <p:nvPr/>
        </p:nvSpPr>
        <p:spPr bwMode="auto">
          <a:xfrm>
            <a:off x="827111" y="3271670"/>
            <a:ext cx="1949726" cy="1595233"/>
          </a:xfrm>
          <a:custGeom>
            <a:avLst/>
            <a:gdLst>
              <a:gd name="T0" fmla="*/ 166 w 176"/>
              <a:gd name="T1" fmla="*/ 30 h 144"/>
              <a:gd name="T2" fmla="*/ 150 w 176"/>
              <a:gd name="T3" fmla="*/ 30 h 144"/>
              <a:gd name="T4" fmla="*/ 146 w 176"/>
              <a:gd name="T5" fmla="*/ 28 h 144"/>
              <a:gd name="T6" fmla="*/ 138 w 176"/>
              <a:gd name="T7" fmla="*/ 22 h 144"/>
              <a:gd name="T8" fmla="*/ 124 w 176"/>
              <a:gd name="T9" fmla="*/ 20 h 144"/>
              <a:gd name="T10" fmla="*/ 108 w 176"/>
              <a:gd name="T11" fmla="*/ 18 h 144"/>
              <a:gd name="T12" fmla="*/ 86 w 176"/>
              <a:gd name="T13" fmla="*/ 8 h 144"/>
              <a:gd name="T14" fmla="*/ 76 w 176"/>
              <a:gd name="T15" fmla="*/ 6 h 144"/>
              <a:gd name="T16" fmla="*/ 66 w 176"/>
              <a:gd name="T17" fmla="*/ 10 h 144"/>
              <a:gd name="T18" fmla="*/ 62 w 176"/>
              <a:gd name="T19" fmla="*/ 8 h 144"/>
              <a:gd name="T20" fmla="*/ 50 w 176"/>
              <a:gd name="T21" fmla="*/ 2 h 144"/>
              <a:gd name="T22" fmla="*/ 28 w 176"/>
              <a:gd name="T23" fmla="*/ 0 h 144"/>
              <a:gd name="T24" fmla="*/ 12 w 176"/>
              <a:gd name="T25" fmla="*/ 2 h 144"/>
              <a:gd name="T26" fmla="*/ 6 w 176"/>
              <a:gd name="T27" fmla="*/ 4 h 144"/>
              <a:gd name="T28" fmla="*/ 6 w 176"/>
              <a:gd name="T29" fmla="*/ 8 h 144"/>
              <a:gd name="T30" fmla="*/ 8 w 176"/>
              <a:gd name="T31" fmla="*/ 12 h 144"/>
              <a:gd name="T32" fmla="*/ 6 w 176"/>
              <a:gd name="T33" fmla="*/ 14 h 144"/>
              <a:gd name="T34" fmla="*/ 2 w 176"/>
              <a:gd name="T35" fmla="*/ 16 h 144"/>
              <a:gd name="T36" fmla="*/ 0 w 176"/>
              <a:gd name="T37" fmla="*/ 20 h 144"/>
              <a:gd name="T38" fmla="*/ 2 w 176"/>
              <a:gd name="T39" fmla="*/ 26 h 144"/>
              <a:gd name="T40" fmla="*/ 10 w 176"/>
              <a:gd name="T41" fmla="*/ 34 h 144"/>
              <a:gd name="T42" fmla="*/ 12 w 176"/>
              <a:gd name="T43" fmla="*/ 44 h 144"/>
              <a:gd name="T44" fmla="*/ 16 w 176"/>
              <a:gd name="T45" fmla="*/ 46 h 144"/>
              <a:gd name="T46" fmla="*/ 28 w 176"/>
              <a:gd name="T47" fmla="*/ 42 h 144"/>
              <a:gd name="T48" fmla="*/ 36 w 176"/>
              <a:gd name="T49" fmla="*/ 40 h 144"/>
              <a:gd name="T50" fmla="*/ 38 w 176"/>
              <a:gd name="T51" fmla="*/ 40 h 144"/>
              <a:gd name="T52" fmla="*/ 40 w 176"/>
              <a:gd name="T53" fmla="*/ 44 h 144"/>
              <a:gd name="T54" fmla="*/ 36 w 176"/>
              <a:gd name="T55" fmla="*/ 52 h 144"/>
              <a:gd name="T56" fmla="*/ 32 w 176"/>
              <a:gd name="T57" fmla="*/ 60 h 144"/>
              <a:gd name="T58" fmla="*/ 30 w 176"/>
              <a:gd name="T59" fmla="*/ 78 h 144"/>
              <a:gd name="T60" fmla="*/ 28 w 176"/>
              <a:gd name="T61" fmla="*/ 84 h 144"/>
              <a:gd name="T62" fmla="*/ 22 w 176"/>
              <a:gd name="T63" fmla="*/ 88 h 144"/>
              <a:gd name="T64" fmla="*/ 24 w 176"/>
              <a:gd name="T65" fmla="*/ 90 h 144"/>
              <a:gd name="T66" fmla="*/ 30 w 176"/>
              <a:gd name="T67" fmla="*/ 96 h 144"/>
              <a:gd name="T68" fmla="*/ 32 w 176"/>
              <a:gd name="T69" fmla="*/ 114 h 144"/>
              <a:gd name="T70" fmla="*/ 32 w 176"/>
              <a:gd name="T71" fmla="*/ 124 h 144"/>
              <a:gd name="T72" fmla="*/ 34 w 176"/>
              <a:gd name="T73" fmla="*/ 126 h 144"/>
              <a:gd name="T74" fmla="*/ 40 w 176"/>
              <a:gd name="T75" fmla="*/ 126 h 144"/>
              <a:gd name="T76" fmla="*/ 42 w 176"/>
              <a:gd name="T77" fmla="*/ 128 h 144"/>
              <a:gd name="T78" fmla="*/ 42 w 176"/>
              <a:gd name="T79" fmla="*/ 134 h 144"/>
              <a:gd name="T80" fmla="*/ 44 w 176"/>
              <a:gd name="T81" fmla="*/ 140 h 144"/>
              <a:gd name="T82" fmla="*/ 50 w 176"/>
              <a:gd name="T83" fmla="*/ 144 h 144"/>
              <a:gd name="T84" fmla="*/ 56 w 176"/>
              <a:gd name="T85" fmla="*/ 142 h 144"/>
              <a:gd name="T86" fmla="*/ 64 w 176"/>
              <a:gd name="T87" fmla="*/ 138 h 144"/>
              <a:gd name="T88" fmla="*/ 72 w 176"/>
              <a:gd name="T89" fmla="*/ 136 h 144"/>
              <a:gd name="T90" fmla="*/ 90 w 176"/>
              <a:gd name="T91" fmla="*/ 138 h 144"/>
              <a:gd name="T92" fmla="*/ 104 w 176"/>
              <a:gd name="T93" fmla="*/ 138 h 144"/>
              <a:gd name="T94" fmla="*/ 110 w 176"/>
              <a:gd name="T95" fmla="*/ 132 h 144"/>
              <a:gd name="T96" fmla="*/ 110 w 176"/>
              <a:gd name="T97" fmla="*/ 126 h 144"/>
              <a:gd name="T98" fmla="*/ 112 w 176"/>
              <a:gd name="T99" fmla="*/ 122 h 144"/>
              <a:gd name="T100" fmla="*/ 120 w 176"/>
              <a:gd name="T101" fmla="*/ 116 h 144"/>
              <a:gd name="T102" fmla="*/ 128 w 176"/>
              <a:gd name="T103" fmla="*/ 108 h 144"/>
              <a:gd name="T104" fmla="*/ 132 w 176"/>
              <a:gd name="T105" fmla="*/ 100 h 144"/>
              <a:gd name="T106" fmla="*/ 130 w 176"/>
              <a:gd name="T107" fmla="*/ 94 h 144"/>
              <a:gd name="T108" fmla="*/ 122 w 176"/>
              <a:gd name="T109" fmla="*/ 86 h 144"/>
              <a:gd name="T110" fmla="*/ 122 w 176"/>
              <a:gd name="T111" fmla="*/ 84 h 144"/>
              <a:gd name="T112" fmla="*/ 128 w 176"/>
              <a:gd name="T113" fmla="*/ 76 h 144"/>
              <a:gd name="T114" fmla="*/ 132 w 176"/>
              <a:gd name="T115" fmla="*/ 68 h 144"/>
              <a:gd name="T116" fmla="*/ 138 w 176"/>
              <a:gd name="T117" fmla="*/ 64 h 144"/>
              <a:gd name="T118" fmla="*/ 146 w 176"/>
              <a:gd name="T119" fmla="*/ 64 h 144"/>
              <a:gd name="T120" fmla="*/ 152 w 176"/>
              <a:gd name="T121" fmla="*/ 56 h 144"/>
              <a:gd name="T122" fmla="*/ 162 w 176"/>
              <a:gd name="T1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44">
                <a:moveTo>
                  <a:pt x="176" y="30"/>
                </a:moveTo>
                <a:lnTo>
                  <a:pt x="176" y="30"/>
                </a:lnTo>
                <a:lnTo>
                  <a:pt x="174" y="30"/>
                </a:lnTo>
                <a:lnTo>
                  <a:pt x="170" y="30"/>
                </a:lnTo>
                <a:lnTo>
                  <a:pt x="166" y="30"/>
                </a:lnTo>
                <a:lnTo>
                  <a:pt x="160" y="30"/>
                </a:lnTo>
                <a:lnTo>
                  <a:pt x="156" y="32"/>
                </a:lnTo>
                <a:lnTo>
                  <a:pt x="154" y="32"/>
                </a:lnTo>
                <a:lnTo>
                  <a:pt x="152" y="30"/>
                </a:lnTo>
                <a:lnTo>
                  <a:pt x="150" y="30"/>
                </a:lnTo>
                <a:lnTo>
                  <a:pt x="150" y="30"/>
                </a:lnTo>
                <a:lnTo>
                  <a:pt x="148" y="30"/>
                </a:lnTo>
                <a:lnTo>
                  <a:pt x="148" y="30"/>
                </a:lnTo>
                <a:lnTo>
                  <a:pt x="146" y="28"/>
                </a:lnTo>
                <a:lnTo>
                  <a:pt x="146" y="28"/>
                </a:lnTo>
                <a:lnTo>
                  <a:pt x="144" y="26"/>
                </a:lnTo>
                <a:lnTo>
                  <a:pt x="142" y="24"/>
                </a:lnTo>
                <a:lnTo>
                  <a:pt x="140" y="22"/>
                </a:lnTo>
                <a:lnTo>
                  <a:pt x="138" y="22"/>
                </a:lnTo>
                <a:lnTo>
                  <a:pt x="138" y="22"/>
                </a:lnTo>
                <a:lnTo>
                  <a:pt x="136" y="22"/>
                </a:lnTo>
                <a:lnTo>
                  <a:pt x="134" y="20"/>
                </a:lnTo>
                <a:lnTo>
                  <a:pt x="132" y="20"/>
                </a:lnTo>
                <a:lnTo>
                  <a:pt x="128" y="20"/>
                </a:lnTo>
                <a:lnTo>
                  <a:pt x="124" y="20"/>
                </a:lnTo>
                <a:lnTo>
                  <a:pt x="120" y="20"/>
                </a:lnTo>
                <a:lnTo>
                  <a:pt x="118" y="20"/>
                </a:lnTo>
                <a:lnTo>
                  <a:pt x="116" y="20"/>
                </a:lnTo>
                <a:lnTo>
                  <a:pt x="114" y="20"/>
                </a:lnTo>
                <a:lnTo>
                  <a:pt x="108" y="18"/>
                </a:lnTo>
                <a:lnTo>
                  <a:pt x="100" y="14"/>
                </a:lnTo>
                <a:lnTo>
                  <a:pt x="98" y="14"/>
                </a:lnTo>
                <a:lnTo>
                  <a:pt x="94" y="12"/>
                </a:lnTo>
                <a:lnTo>
                  <a:pt x="88" y="10"/>
                </a:lnTo>
                <a:lnTo>
                  <a:pt x="86" y="8"/>
                </a:lnTo>
                <a:lnTo>
                  <a:pt x="84" y="8"/>
                </a:lnTo>
                <a:lnTo>
                  <a:pt x="80" y="6"/>
                </a:lnTo>
                <a:lnTo>
                  <a:pt x="80" y="6"/>
                </a:lnTo>
                <a:lnTo>
                  <a:pt x="78" y="6"/>
                </a:lnTo>
                <a:lnTo>
                  <a:pt x="76" y="6"/>
                </a:lnTo>
                <a:lnTo>
                  <a:pt x="76" y="6"/>
                </a:lnTo>
                <a:lnTo>
                  <a:pt x="72" y="8"/>
                </a:lnTo>
                <a:lnTo>
                  <a:pt x="70" y="10"/>
                </a:lnTo>
                <a:lnTo>
                  <a:pt x="68" y="10"/>
                </a:lnTo>
                <a:lnTo>
                  <a:pt x="66" y="10"/>
                </a:lnTo>
                <a:lnTo>
                  <a:pt x="66" y="10"/>
                </a:lnTo>
                <a:lnTo>
                  <a:pt x="66" y="10"/>
                </a:lnTo>
                <a:lnTo>
                  <a:pt x="64" y="10"/>
                </a:lnTo>
                <a:lnTo>
                  <a:pt x="64" y="10"/>
                </a:lnTo>
                <a:lnTo>
                  <a:pt x="62" y="8"/>
                </a:lnTo>
                <a:lnTo>
                  <a:pt x="60" y="8"/>
                </a:lnTo>
                <a:lnTo>
                  <a:pt x="58" y="6"/>
                </a:lnTo>
                <a:lnTo>
                  <a:pt x="56" y="4"/>
                </a:lnTo>
                <a:lnTo>
                  <a:pt x="56" y="4"/>
                </a:lnTo>
                <a:lnTo>
                  <a:pt x="50" y="2"/>
                </a:lnTo>
                <a:lnTo>
                  <a:pt x="44" y="2"/>
                </a:lnTo>
                <a:lnTo>
                  <a:pt x="40" y="0"/>
                </a:lnTo>
                <a:lnTo>
                  <a:pt x="36" y="0"/>
                </a:lnTo>
                <a:lnTo>
                  <a:pt x="32" y="0"/>
                </a:lnTo>
                <a:lnTo>
                  <a:pt x="28" y="0"/>
                </a:lnTo>
                <a:lnTo>
                  <a:pt x="26" y="0"/>
                </a:lnTo>
                <a:lnTo>
                  <a:pt x="22" y="0"/>
                </a:lnTo>
                <a:lnTo>
                  <a:pt x="18" y="0"/>
                </a:lnTo>
                <a:lnTo>
                  <a:pt x="14" y="0"/>
                </a:lnTo>
                <a:lnTo>
                  <a:pt x="12" y="2"/>
                </a:lnTo>
                <a:lnTo>
                  <a:pt x="10" y="2"/>
                </a:lnTo>
                <a:lnTo>
                  <a:pt x="10" y="2"/>
                </a:lnTo>
                <a:lnTo>
                  <a:pt x="8" y="2"/>
                </a:lnTo>
                <a:lnTo>
                  <a:pt x="8" y="4"/>
                </a:lnTo>
                <a:lnTo>
                  <a:pt x="6" y="4"/>
                </a:lnTo>
                <a:lnTo>
                  <a:pt x="6" y="6"/>
                </a:lnTo>
                <a:lnTo>
                  <a:pt x="6" y="6"/>
                </a:lnTo>
                <a:lnTo>
                  <a:pt x="6" y="6"/>
                </a:lnTo>
                <a:lnTo>
                  <a:pt x="6" y="6"/>
                </a:lnTo>
                <a:lnTo>
                  <a:pt x="6" y="8"/>
                </a:lnTo>
                <a:lnTo>
                  <a:pt x="8" y="8"/>
                </a:lnTo>
                <a:lnTo>
                  <a:pt x="8" y="10"/>
                </a:lnTo>
                <a:lnTo>
                  <a:pt x="8" y="12"/>
                </a:lnTo>
                <a:lnTo>
                  <a:pt x="8" y="12"/>
                </a:lnTo>
                <a:lnTo>
                  <a:pt x="8" y="12"/>
                </a:lnTo>
                <a:lnTo>
                  <a:pt x="8" y="12"/>
                </a:lnTo>
                <a:lnTo>
                  <a:pt x="8" y="12"/>
                </a:lnTo>
                <a:lnTo>
                  <a:pt x="8" y="14"/>
                </a:lnTo>
                <a:lnTo>
                  <a:pt x="8" y="14"/>
                </a:lnTo>
                <a:lnTo>
                  <a:pt x="6" y="14"/>
                </a:lnTo>
                <a:lnTo>
                  <a:pt x="4" y="14"/>
                </a:lnTo>
                <a:lnTo>
                  <a:pt x="4" y="14"/>
                </a:lnTo>
                <a:lnTo>
                  <a:pt x="2" y="14"/>
                </a:lnTo>
                <a:lnTo>
                  <a:pt x="2" y="14"/>
                </a:lnTo>
                <a:lnTo>
                  <a:pt x="2" y="16"/>
                </a:lnTo>
                <a:lnTo>
                  <a:pt x="0" y="16"/>
                </a:lnTo>
                <a:lnTo>
                  <a:pt x="0" y="16"/>
                </a:lnTo>
                <a:lnTo>
                  <a:pt x="0" y="16"/>
                </a:lnTo>
                <a:lnTo>
                  <a:pt x="0" y="18"/>
                </a:lnTo>
                <a:lnTo>
                  <a:pt x="0" y="20"/>
                </a:lnTo>
                <a:lnTo>
                  <a:pt x="0" y="20"/>
                </a:lnTo>
                <a:lnTo>
                  <a:pt x="0" y="22"/>
                </a:lnTo>
                <a:lnTo>
                  <a:pt x="2" y="24"/>
                </a:lnTo>
                <a:lnTo>
                  <a:pt x="2" y="26"/>
                </a:lnTo>
                <a:lnTo>
                  <a:pt x="2" y="26"/>
                </a:lnTo>
                <a:lnTo>
                  <a:pt x="2" y="28"/>
                </a:lnTo>
                <a:lnTo>
                  <a:pt x="4" y="28"/>
                </a:lnTo>
                <a:lnTo>
                  <a:pt x="6" y="32"/>
                </a:lnTo>
                <a:lnTo>
                  <a:pt x="8" y="34"/>
                </a:lnTo>
                <a:lnTo>
                  <a:pt x="10" y="34"/>
                </a:lnTo>
                <a:lnTo>
                  <a:pt x="10" y="36"/>
                </a:lnTo>
                <a:lnTo>
                  <a:pt x="10" y="38"/>
                </a:lnTo>
                <a:lnTo>
                  <a:pt x="10" y="40"/>
                </a:lnTo>
                <a:lnTo>
                  <a:pt x="12" y="42"/>
                </a:lnTo>
                <a:lnTo>
                  <a:pt x="12" y="44"/>
                </a:lnTo>
                <a:lnTo>
                  <a:pt x="12" y="44"/>
                </a:lnTo>
                <a:lnTo>
                  <a:pt x="12" y="44"/>
                </a:lnTo>
                <a:lnTo>
                  <a:pt x="12" y="44"/>
                </a:lnTo>
                <a:lnTo>
                  <a:pt x="14" y="44"/>
                </a:lnTo>
                <a:lnTo>
                  <a:pt x="16" y="46"/>
                </a:lnTo>
                <a:lnTo>
                  <a:pt x="18" y="44"/>
                </a:lnTo>
                <a:lnTo>
                  <a:pt x="20" y="44"/>
                </a:lnTo>
                <a:lnTo>
                  <a:pt x="24" y="44"/>
                </a:lnTo>
                <a:lnTo>
                  <a:pt x="26" y="42"/>
                </a:lnTo>
                <a:lnTo>
                  <a:pt x="28" y="42"/>
                </a:lnTo>
                <a:lnTo>
                  <a:pt x="28" y="42"/>
                </a:lnTo>
                <a:lnTo>
                  <a:pt x="32" y="40"/>
                </a:lnTo>
                <a:lnTo>
                  <a:pt x="32" y="40"/>
                </a:lnTo>
                <a:lnTo>
                  <a:pt x="34" y="40"/>
                </a:lnTo>
                <a:lnTo>
                  <a:pt x="36" y="40"/>
                </a:lnTo>
                <a:lnTo>
                  <a:pt x="36" y="40"/>
                </a:lnTo>
                <a:lnTo>
                  <a:pt x="36" y="40"/>
                </a:lnTo>
                <a:lnTo>
                  <a:pt x="36" y="40"/>
                </a:lnTo>
                <a:lnTo>
                  <a:pt x="38" y="40"/>
                </a:lnTo>
                <a:lnTo>
                  <a:pt x="38" y="40"/>
                </a:lnTo>
                <a:lnTo>
                  <a:pt x="38" y="42"/>
                </a:lnTo>
                <a:lnTo>
                  <a:pt x="40" y="42"/>
                </a:lnTo>
                <a:lnTo>
                  <a:pt x="40" y="44"/>
                </a:lnTo>
                <a:lnTo>
                  <a:pt x="40" y="44"/>
                </a:lnTo>
                <a:lnTo>
                  <a:pt x="40" y="44"/>
                </a:lnTo>
                <a:lnTo>
                  <a:pt x="40" y="46"/>
                </a:lnTo>
                <a:lnTo>
                  <a:pt x="40" y="46"/>
                </a:lnTo>
                <a:lnTo>
                  <a:pt x="38" y="50"/>
                </a:lnTo>
                <a:lnTo>
                  <a:pt x="36" y="50"/>
                </a:lnTo>
                <a:lnTo>
                  <a:pt x="36" y="52"/>
                </a:lnTo>
                <a:lnTo>
                  <a:pt x="34" y="54"/>
                </a:lnTo>
                <a:lnTo>
                  <a:pt x="34" y="54"/>
                </a:lnTo>
                <a:lnTo>
                  <a:pt x="34" y="56"/>
                </a:lnTo>
                <a:lnTo>
                  <a:pt x="32" y="56"/>
                </a:lnTo>
                <a:lnTo>
                  <a:pt x="32" y="60"/>
                </a:lnTo>
                <a:lnTo>
                  <a:pt x="32" y="64"/>
                </a:lnTo>
                <a:lnTo>
                  <a:pt x="32" y="68"/>
                </a:lnTo>
                <a:lnTo>
                  <a:pt x="30" y="72"/>
                </a:lnTo>
                <a:lnTo>
                  <a:pt x="30" y="76"/>
                </a:lnTo>
                <a:lnTo>
                  <a:pt x="30" y="78"/>
                </a:lnTo>
                <a:lnTo>
                  <a:pt x="30" y="80"/>
                </a:lnTo>
                <a:lnTo>
                  <a:pt x="30" y="80"/>
                </a:lnTo>
                <a:lnTo>
                  <a:pt x="28" y="82"/>
                </a:lnTo>
                <a:lnTo>
                  <a:pt x="28" y="82"/>
                </a:lnTo>
                <a:lnTo>
                  <a:pt x="28" y="84"/>
                </a:lnTo>
                <a:lnTo>
                  <a:pt x="26" y="84"/>
                </a:lnTo>
                <a:lnTo>
                  <a:pt x="24" y="86"/>
                </a:lnTo>
                <a:lnTo>
                  <a:pt x="24" y="86"/>
                </a:lnTo>
                <a:lnTo>
                  <a:pt x="22" y="88"/>
                </a:lnTo>
                <a:lnTo>
                  <a:pt x="22" y="88"/>
                </a:lnTo>
                <a:lnTo>
                  <a:pt x="22" y="88"/>
                </a:lnTo>
                <a:lnTo>
                  <a:pt x="22" y="88"/>
                </a:lnTo>
                <a:lnTo>
                  <a:pt x="22" y="90"/>
                </a:lnTo>
                <a:lnTo>
                  <a:pt x="24" y="90"/>
                </a:lnTo>
                <a:lnTo>
                  <a:pt x="24" y="90"/>
                </a:lnTo>
                <a:lnTo>
                  <a:pt x="26" y="92"/>
                </a:lnTo>
                <a:lnTo>
                  <a:pt x="28" y="92"/>
                </a:lnTo>
                <a:lnTo>
                  <a:pt x="30" y="94"/>
                </a:lnTo>
                <a:lnTo>
                  <a:pt x="30" y="94"/>
                </a:lnTo>
                <a:lnTo>
                  <a:pt x="30" y="96"/>
                </a:lnTo>
                <a:lnTo>
                  <a:pt x="30" y="96"/>
                </a:lnTo>
                <a:lnTo>
                  <a:pt x="32" y="100"/>
                </a:lnTo>
                <a:lnTo>
                  <a:pt x="32" y="104"/>
                </a:lnTo>
                <a:lnTo>
                  <a:pt x="32" y="106"/>
                </a:lnTo>
                <a:lnTo>
                  <a:pt x="32" y="114"/>
                </a:lnTo>
                <a:lnTo>
                  <a:pt x="32" y="116"/>
                </a:lnTo>
                <a:lnTo>
                  <a:pt x="32" y="118"/>
                </a:lnTo>
                <a:lnTo>
                  <a:pt x="32" y="120"/>
                </a:lnTo>
                <a:lnTo>
                  <a:pt x="32" y="122"/>
                </a:lnTo>
                <a:lnTo>
                  <a:pt x="32" y="124"/>
                </a:lnTo>
                <a:lnTo>
                  <a:pt x="32" y="124"/>
                </a:lnTo>
                <a:lnTo>
                  <a:pt x="32" y="126"/>
                </a:lnTo>
                <a:lnTo>
                  <a:pt x="32" y="126"/>
                </a:lnTo>
                <a:lnTo>
                  <a:pt x="32" y="126"/>
                </a:lnTo>
                <a:lnTo>
                  <a:pt x="34" y="126"/>
                </a:lnTo>
                <a:lnTo>
                  <a:pt x="34" y="126"/>
                </a:lnTo>
                <a:lnTo>
                  <a:pt x="36" y="126"/>
                </a:lnTo>
                <a:lnTo>
                  <a:pt x="36" y="126"/>
                </a:lnTo>
                <a:lnTo>
                  <a:pt x="38" y="126"/>
                </a:lnTo>
                <a:lnTo>
                  <a:pt x="40" y="126"/>
                </a:lnTo>
                <a:lnTo>
                  <a:pt x="40" y="126"/>
                </a:lnTo>
                <a:lnTo>
                  <a:pt x="42" y="126"/>
                </a:lnTo>
                <a:lnTo>
                  <a:pt x="42" y="128"/>
                </a:lnTo>
                <a:lnTo>
                  <a:pt x="42" y="128"/>
                </a:lnTo>
                <a:lnTo>
                  <a:pt x="42" y="128"/>
                </a:lnTo>
                <a:lnTo>
                  <a:pt x="42" y="130"/>
                </a:lnTo>
                <a:lnTo>
                  <a:pt x="42" y="130"/>
                </a:lnTo>
                <a:lnTo>
                  <a:pt x="42" y="132"/>
                </a:lnTo>
                <a:lnTo>
                  <a:pt x="42" y="134"/>
                </a:lnTo>
                <a:lnTo>
                  <a:pt x="42" y="134"/>
                </a:lnTo>
                <a:lnTo>
                  <a:pt x="42" y="136"/>
                </a:lnTo>
                <a:lnTo>
                  <a:pt x="42" y="136"/>
                </a:lnTo>
                <a:lnTo>
                  <a:pt x="42" y="138"/>
                </a:lnTo>
                <a:lnTo>
                  <a:pt x="42" y="138"/>
                </a:lnTo>
                <a:lnTo>
                  <a:pt x="44" y="140"/>
                </a:lnTo>
                <a:lnTo>
                  <a:pt x="44" y="140"/>
                </a:lnTo>
                <a:lnTo>
                  <a:pt x="46" y="142"/>
                </a:lnTo>
                <a:lnTo>
                  <a:pt x="48" y="142"/>
                </a:lnTo>
                <a:lnTo>
                  <a:pt x="48" y="142"/>
                </a:lnTo>
                <a:lnTo>
                  <a:pt x="50" y="144"/>
                </a:lnTo>
                <a:lnTo>
                  <a:pt x="52" y="144"/>
                </a:lnTo>
                <a:lnTo>
                  <a:pt x="52" y="144"/>
                </a:lnTo>
                <a:lnTo>
                  <a:pt x="54" y="144"/>
                </a:lnTo>
                <a:lnTo>
                  <a:pt x="56" y="144"/>
                </a:lnTo>
                <a:lnTo>
                  <a:pt x="56" y="142"/>
                </a:lnTo>
                <a:lnTo>
                  <a:pt x="60" y="142"/>
                </a:lnTo>
                <a:lnTo>
                  <a:pt x="62" y="140"/>
                </a:lnTo>
                <a:lnTo>
                  <a:pt x="62" y="140"/>
                </a:lnTo>
                <a:lnTo>
                  <a:pt x="64" y="140"/>
                </a:lnTo>
                <a:lnTo>
                  <a:pt x="64" y="138"/>
                </a:lnTo>
                <a:lnTo>
                  <a:pt x="66" y="136"/>
                </a:lnTo>
                <a:lnTo>
                  <a:pt x="68" y="136"/>
                </a:lnTo>
                <a:lnTo>
                  <a:pt x="68" y="136"/>
                </a:lnTo>
                <a:lnTo>
                  <a:pt x="70" y="136"/>
                </a:lnTo>
                <a:lnTo>
                  <a:pt x="72" y="136"/>
                </a:lnTo>
                <a:lnTo>
                  <a:pt x="74" y="136"/>
                </a:lnTo>
                <a:lnTo>
                  <a:pt x="76" y="136"/>
                </a:lnTo>
                <a:lnTo>
                  <a:pt x="80" y="136"/>
                </a:lnTo>
                <a:lnTo>
                  <a:pt x="86" y="136"/>
                </a:lnTo>
                <a:lnTo>
                  <a:pt x="90" y="138"/>
                </a:lnTo>
                <a:lnTo>
                  <a:pt x="96" y="138"/>
                </a:lnTo>
                <a:lnTo>
                  <a:pt x="98" y="138"/>
                </a:lnTo>
                <a:lnTo>
                  <a:pt x="100" y="138"/>
                </a:lnTo>
                <a:lnTo>
                  <a:pt x="102" y="138"/>
                </a:lnTo>
                <a:lnTo>
                  <a:pt x="104" y="138"/>
                </a:lnTo>
                <a:lnTo>
                  <a:pt x="104" y="136"/>
                </a:lnTo>
                <a:lnTo>
                  <a:pt x="106" y="136"/>
                </a:lnTo>
                <a:lnTo>
                  <a:pt x="108" y="134"/>
                </a:lnTo>
                <a:lnTo>
                  <a:pt x="108" y="134"/>
                </a:lnTo>
                <a:lnTo>
                  <a:pt x="110" y="132"/>
                </a:lnTo>
                <a:lnTo>
                  <a:pt x="110" y="132"/>
                </a:lnTo>
                <a:lnTo>
                  <a:pt x="110" y="130"/>
                </a:lnTo>
                <a:lnTo>
                  <a:pt x="112" y="130"/>
                </a:lnTo>
                <a:lnTo>
                  <a:pt x="112" y="128"/>
                </a:lnTo>
                <a:lnTo>
                  <a:pt x="110" y="126"/>
                </a:lnTo>
                <a:lnTo>
                  <a:pt x="110" y="124"/>
                </a:lnTo>
                <a:lnTo>
                  <a:pt x="110" y="124"/>
                </a:lnTo>
                <a:lnTo>
                  <a:pt x="110" y="122"/>
                </a:lnTo>
                <a:lnTo>
                  <a:pt x="112" y="122"/>
                </a:lnTo>
                <a:lnTo>
                  <a:pt x="112" y="122"/>
                </a:lnTo>
                <a:lnTo>
                  <a:pt x="112" y="120"/>
                </a:lnTo>
                <a:lnTo>
                  <a:pt x="114" y="120"/>
                </a:lnTo>
                <a:lnTo>
                  <a:pt x="116" y="118"/>
                </a:lnTo>
                <a:lnTo>
                  <a:pt x="118" y="118"/>
                </a:lnTo>
                <a:lnTo>
                  <a:pt x="120" y="116"/>
                </a:lnTo>
                <a:lnTo>
                  <a:pt x="122" y="116"/>
                </a:lnTo>
                <a:lnTo>
                  <a:pt x="124" y="114"/>
                </a:lnTo>
                <a:lnTo>
                  <a:pt x="126" y="112"/>
                </a:lnTo>
                <a:lnTo>
                  <a:pt x="128" y="110"/>
                </a:lnTo>
                <a:lnTo>
                  <a:pt x="128" y="108"/>
                </a:lnTo>
                <a:lnTo>
                  <a:pt x="128" y="106"/>
                </a:lnTo>
                <a:lnTo>
                  <a:pt x="130" y="104"/>
                </a:lnTo>
                <a:lnTo>
                  <a:pt x="130" y="102"/>
                </a:lnTo>
                <a:lnTo>
                  <a:pt x="130" y="100"/>
                </a:lnTo>
                <a:lnTo>
                  <a:pt x="132" y="100"/>
                </a:lnTo>
                <a:lnTo>
                  <a:pt x="132" y="98"/>
                </a:lnTo>
                <a:lnTo>
                  <a:pt x="132" y="96"/>
                </a:lnTo>
                <a:lnTo>
                  <a:pt x="130" y="96"/>
                </a:lnTo>
                <a:lnTo>
                  <a:pt x="130" y="96"/>
                </a:lnTo>
                <a:lnTo>
                  <a:pt x="130" y="94"/>
                </a:lnTo>
                <a:lnTo>
                  <a:pt x="128" y="92"/>
                </a:lnTo>
                <a:lnTo>
                  <a:pt x="126" y="90"/>
                </a:lnTo>
                <a:lnTo>
                  <a:pt x="124" y="90"/>
                </a:lnTo>
                <a:lnTo>
                  <a:pt x="122" y="88"/>
                </a:lnTo>
                <a:lnTo>
                  <a:pt x="122" y="86"/>
                </a:lnTo>
                <a:lnTo>
                  <a:pt x="122" y="86"/>
                </a:lnTo>
                <a:lnTo>
                  <a:pt x="122" y="86"/>
                </a:lnTo>
                <a:lnTo>
                  <a:pt x="122" y="84"/>
                </a:lnTo>
                <a:lnTo>
                  <a:pt x="122" y="84"/>
                </a:lnTo>
                <a:lnTo>
                  <a:pt x="122" y="84"/>
                </a:lnTo>
                <a:lnTo>
                  <a:pt x="122" y="82"/>
                </a:lnTo>
                <a:lnTo>
                  <a:pt x="124" y="80"/>
                </a:lnTo>
                <a:lnTo>
                  <a:pt x="124" y="80"/>
                </a:lnTo>
                <a:lnTo>
                  <a:pt x="126" y="78"/>
                </a:lnTo>
                <a:lnTo>
                  <a:pt x="128" y="76"/>
                </a:lnTo>
                <a:lnTo>
                  <a:pt x="128" y="76"/>
                </a:lnTo>
                <a:lnTo>
                  <a:pt x="130" y="74"/>
                </a:lnTo>
                <a:lnTo>
                  <a:pt x="130" y="74"/>
                </a:lnTo>
                <a:lnTo>
                  <a:pt x="132" y="70"/>
                </a:lnTo>
                <a:lnTo>
                  <a:pt x="132" y="68"/>
                </a:lnTo>
                <a:lnTo>
                  <a:pt x="134" y="68"/>
                </a:lnTo>
                <a:lnTo>
                  <a:pt x="134" y="66"/>
                </a:lnTo>
                <a:lnTo>
                  <a:pt x="136" y="66"/>
                </a:lnTo>
                <a:lnTo>
                  <a:pt x="136" y="64"/>
                </a:lnTo>
                <a:lnTo>
                  <a:pt x="138" y="64"/>
                </a:lnTo>
                <a:lnTo>
                  <a:pt x="140" y="64"/>
                </a:lnTo>
                <a:lnTo>
                  <a:pt x="140" y="64"/>
                </a:lnTo>
                <a:lnTo>
                  <a:pt x="144" y="64"/>
                </a:lnTo>
                <a:lnTo>
                  <a:pt x="146" y="64"/>
                </a:lnTo>
                <a:lnTo>
                  <a:pt x="146" y="64"/>
                </a:lnTo>
                <a:lnTo>
                  <a:pt x="148" y="62"/>
                </a:lnTo>
                <a:lnTo>
                  <a:pt x="148" y="62"/>
                </a:lnTo>
                <a:lnTo>
                  <a:pt x="150" y="60"/>
                </a:lnTo>
                <a:lnTo>
                  <a:pt x="150" y="58"/>
                </a:lnTo>
                <a:lnTo>
                  <a:pt x="152" y="56"/>
                </a:lnTo>
                <a:lnTo>
                  <a:pt x="156" y="52"/>
                </a:lnTo>
                <a:lnTo>
                  <a:pt x="156" y="50"/>
                </a:lnTo>
                <a:lnTo>
                  <a:pt x="158" y="48"/>
                </a:lnTo>
                <a:lnTo>
                  <a:pt x="160" y="46"/>
                </a:lnTo>
                <a:lnTo>
                  <a:pt x="162" y="44"/>
                </a:lnTo>
                <a:lnTo>
                  <a:pt x="166" y="40"/>
                </a:lnTo>
                <a:lnTo>
                  <a:pt x="176" y="30"/>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27" name="Freeform 282"/>
          <p:cNvSpPr>
            <a:spLocks/>
          </p:cNvSpPr>
          <p:nvPr/>
        </p:nvSpPr>
        <p:spPr bwMode="auto">
          <a:xfrm>
            <a:off x="716329" y="3648318"/>
            <a:ext cx="553901" cy="1063486"/>
          </a:xfrm>
          <a:custGeom>
            <a:avLst/>
            <a:gdLst>
              <a:gd name="T0" fmla="*/ 42 w 50"/>
              <a:gd name="T1" fmla="*/ 80 h 96"/>
              <a:gd name="T2" fmla="*/ 42 w 50"/>
              <a:gd name="T3" fmla="*/ 66 h 96"/>
              <a:gd name="T4" fmla="*/ 40 w 50"/>
              <a:gd name="T5" fmla="*/ 62 h 96"/>
              <a:gd name="T6" fmla="*/ 36 w 50"/>
              <a:gd name="T7" fmla="*/ 58 h 96"/>
              <a:gd name="T8" fmla="*/ 34 w 50"/>
              <a:gd name="T9" fmla="*/ 56 h 96"/>
              <a:gd name="T10" fmla="*/ 34 w 50"/>
              <a:gd name="T11" fmla="*/ 54 h 96"/>
              <a:gd name="T12" fmla="*/ 34 w 50"/>
              <a:gd name="T13" fmla="*/ 52 h 96"/>
              <a:gd name="T14" fmla="*/ 38 w 50"/>
              <a:gd name="T15" fmla="*/ 50 h 96"/>
              <a:gd name="T16" fmla="*/ 40 w 50"/>
              <a:gd name="T17" fmla="*/ 46 h 96"/>
              <a:gd name="T18" fmla="*/ 42 w 50"/>
              <a:gd name="T19" fmla="*/ 38 h 96"/>
              <a:gd name="T20" fmla="*/ 42 w 50"/>
              <a:gd name="T21" fmla="*/ 26 h 96"/>
              <a:gd name="T22" fmla="*/ 44 w 50"/>
              <a:gd name="T23" fmla="*/ 20 h 96"/>
              <a:gd name="T24" fmla="*/ 48 w 50"/>
              <a:gd name="T25" fmla="*/ 16 h 96"/>
              <a:gd name="T26" fmla="*/ 50 w 50"/>
              <a:gd name="T27" fmla="*/ 12 h 96"/>
              <a:gd name="T28" fmla="*/ 50 w 50"/>
              <a:gd name="T29" fmla="*/ 10 h 96"/>
              <a:gd name="T30" fmla="*/ 48 w 50"/>
              <a:gd name="T31" fmla="*/ 6 h 96"/>
              <a:gd name="T32" fmla="*/ 48 w 50"/>
              <a:gd name="T33" fmla="*/ 6 h 96"/>
              <a:gd name="T34" fmla="*/ 44 w 50"/>
              <a:gd name="T35" fmla="*/ 6 h 96"/>
              <a:gd name="T36" fmla="*/ 40 w 50"/>
              <a:gd name="T37" fmla="*/ 8 h 96"/>
              <a:gd name="T38" fmla="*/ 34 w 50"/>
              <a:gd name="T39" fmla="*/ 10 h 96"/>
              <a:gd name="T40" fmla="*/ 26 w 50"/>
              <a:gd name="T41" fmla="*/ 12 h 96"/>
              <a:gd name="T42" fmla="*/ 24 w 50"/>
              <a:gd name="T43" fmla="*/ 10 h 96"/>
              <a:gd name="T44" fmla="*/ 22 w 50"/>
              <a:gd name="T45" fmla="*/ 8 h 96"/>
              <a:gd name="T46" fmla="*/ 20 w 50"/>
              <a:gd name="T47" fmla="*/ 2 h 96"/>
              <a:gd name="T48" fmla="*/ 16 w 50"/>
              <a:gd name="T49" fmla="*/ 10 h 96"/>
              <a:gd name="T50" fmla="*/ 14 w 50"/>
              <a:gd name="T51" fmla="*/ 14 h 96"/>
              <a:gd name="T52" fmla="*/ 14 w 50"/>
              <a:gd name="T53" fmla="*/ 24 h 96"/>
              <a:gd name="T54" fmla="*/ 14 w 50"/>
              <a:gd name="T55" fmla="*/ 28 h 96"/>
              <a:gd name="T56" fmla="*/ 16 w 50"/>
              <a:gd name="T57" fmla="*/ 34 h 96"/>
              <a:gd name="T58" fmla="*/ 16 w 50"/>
              <a:gd name="T59" fmla="*/ 36 h 96"/>
              <a:gd name="T60" fmla="*/ 14 w 50"/>
              <a:gd name="T61" fmla="*/ 40 h 96"/>
              <a:gd name="T62" fmla="*/ 10 w 50"/>
              <a:gd name="T63" fmla="*/ 46 h 96"/>
              <a:gd name="T64" fmla="*/ 4 w 50"/>
              <a:gd name="T65" fmla="*/ 48 h 96"/>
              <a:gd name="T66" fmla="*/ 2 w 50"/>
              <a:gd name="T67" fmla="*/ 52 h 96"/>
              <a:gd name="T68" fmla="*/ 0 w 50"/>
              <a:gd name="T69" fmla="*/ 56 h 96"/>
              <a:gd name="T70" fmla="*/ 0 w 50"/>
              <a:gd name="T71" fmla="*/ 64 h 96"/>
              <a:gd name="T72" fmla="*/ 0 w 50"/>
              <a:gd name="T73" fmla="*/ 66 h 96"/>
              <a:gd name="T74" fmla="*/ 2 w 50"/>
              <a:gd name="T75" fmla="*/ 68 h 96"/>
              <a:gd name="T76" fmla="*/ 6 w 50"/>
              <a:gd name="T77" fmla="*/ 70 h 96"/>
              <a:gd name="T78" fmla="*/ 10 w 50"/>
              <a:gd name="T79" fmla="*/ 70 h 96"/>
              <a:gd name="T80" fmla="*/ 12 w 50"/>
              <a:gd name="T81" fmla="*/ 74 h 96"/>
              <a:gd name="T82" fmla="*/ 12 w 50"/>
              <a:gd name="T83" fmla="*/ 80 h 96"/>
              <a:gd name="T84" fmla="*/ 12 w 50"/>
              <a:gd name="T85" fmla="*/ 86 h 96"/>
              <a:gd name="T86" fmla="*/ 12 w 50"/>
              <a:gd name="T87" fmla="*/ 90 h 96"/>
              <a:gd name="T88" fmla="*/ 14 w 50"/>
              <a:gd name="T89" fmla="*/ 94 h 96"/>
              <a:gd name="T90" fmla="*/ 20 w 50"/>
              <a:gd name="T91" fmla="*/ 94 h 96"/>
              <a:gd name="T92" fmla="*/ 28 w 50"/>
              <a:gd name="T93" fmla="*/ 96 h 96"/>
              <a:gd name="T94" fmla="*/ 34 w 50"/>
              <a:gd name="T95" fmla="*/ 96 h 96"/>
              <a:gd name="T96" fmla="*/ 36 w 50"/>
              <a:gd name="T97" fmla="*/ 94 h 96"/>
              <a:gd name="T98" fmla="*/ 40 w 50"/>
              <a:gd name="T9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96">
                <a:moveTo>
                  <a:pt x="42" y="82"/>
                </a:moveTo>
                <a:lnTo>
                  <a:pt x="42" y="82"/>
                </a:lnTo>
                <a:lnTo>
                  <a:pt x="42" y="80"/>
                </a:lnTo>
                <a:lnTo>
                  <a:pt x="42" y="74"/>
                </a:lnTo>
                <a:lnTo>
                  <a:pt x="42" y="70"/>
                </a:lnTo>
                <a:lnTo>
                  <a:pt x="42" y="66"/>
                </a:lnTo>
                <a:lnTo>
                  <a:pt x="42" y="64"/>
                </a:lnTo>
                <a:lnTo>
                  <a:pt x="42" y="62"/>
                </a:lnTo>
                <a:lnTo>
                  <a:pt x="40" y="62"/>
                </a:lnTo>
                <a:lnTo>
                  <a:pt x="40" y="60"/>
                </a:lnTo>
                <a:lnTo>
                  <a:pt x="40" y="60"/>
                </a:lnTo>
                <a:lnTo>
                  <a:pt x="36" y="58"/>
                </a:lnTo>
                <a:lnTo>
                  <a:pt x="36" y="58"/>
                </a:lnTo>
                <a:lnTo>
                  <a:pt x="34" y="56"/>
                </a:lnTo>
                <a:lnTo>
                  <a:pt x="34" y="56"/>
                </a:lnTo>
                <a:lnTo>
                  <a:pt x="34" y="56"/>
                </a:lnTo>
                <a:lnTo>
                  <a:pt x="34" y="54"/>
                </a:lnTo>
                <a:lnTo>
                  <a:pt x="34" y="54"/>
                </a:lnTo>
                <a:lnTo>
                  <a:pt x="34" y="54"/>
                </a:lnTo>
                <a:lnTo>
                  <a:pt x="34" y="54"/>
                </a:lnTo>
                <a:lnTo>
                  <a:pt x="34" y="52"/>
                </a:lnTo>
                <a:lnTo>
                  <a:pt x="36" y="52"/>
                </a:lnTo>
                <a:lnTo>
                  <a:pt x="38" y="50"/>
                </a:lnTo>
                <a:lnTo>
                  <a:pt x="38" y="50"/>
                </a:lnTo>
                <a:lnTo>
                  <a:pt x="40" y="48"/>
                </a:lnTo>
                <a:lnTo>
                  <a:pt x="40" y="48"/>
                </a:lnTo>
                <a:lnTo>
                  <a:pt x="40" y="46"/>
                </a:lnTo>
                <a:lnTo>
                  <a:pt x="40" y="44"/>
                </a:lnTo>
                <a:lnTo>
                  <a:pt x="42" y="42"/>
                </a:lnTo>
                <a:lnTo>
                  <a:pt x="42" y="38"/>
                </a:lnTo>
                <a:lnTo>
                  <a:pt x="42" y="34"/>
                </a:lnTo>
                <a:lnTo>
                  <a:pt x="42" y="30"/>
                </a:lnTo>
                <a:lnTo>
                  <a:pt x="42" y="26"/>
                </a:lnTo>
                <a:lnTo>
                  <a:pt x="44" y="24"/>
                </a:lnTo>
                <a:lnTo>
                  <a:pt x="44" y="22"/>
                </a:lnTo>
                <a:lnTo>
                  <a:pt x="44" y="20"/>
                </a:lnTo>
                <a:lnTo>
                  <a:pt x="46" y="20"/>
                </a:lnTo>
                <a:lnTo>
                  <a:pt x="46" y="18"/>
                </a:lnTo>
                <a:lnTo>
                  <a:pt x="48" y="16"/>
                </a:lnTo>
                <a:lnTo>
                  <a:pt x="48" y="16"/>
                </a:lnTo>
                <a:lnTo>
                  <a:pt x="50" y="14"/>
                </a:lnTo>
                <a:lnTo>
                  <a:pt x="50" y="12"/>
                </a:lnTo>
                <a:lnTo>
                  <a:pt x="50" y="12"/>
                </a:lnTo>
                <a:lnTo>
                  <a:pt x="50" y="10"/>
                </a:lnTo>
                <a:lnTo>
                  <a:pt x="50" y="10"/>
                </a:lnTo>
                <a:lnTo>
                  <a:pt x="50" y="10"/>
                </a:lnTo>
                <a:lnTo>
                  <a:pt x="50" y="8"/>
                </a:lnTo>
                <a:lnTo>
                  <a:pt x="48" y="6"/>
                </a:lnTo>
                <a:lnTo>
                  <a:pt x="48" y="6"/>
                </a:lnTo>
                <a:lnTo>
                  <a:pt x="48" y="6"/>
                </a:lnTo>
                <a:lnTo>
                  <a:pt x="48" y="6"/>
                </a:lnTo>
                <a:lnTo>
                  <a:pt x="46" y="6"/>
                </a:lnTo>
                <a:lnTo>
                  <a:pt x="46" y="6"/>
                </a:lnTo>
                <a:lnTo>
                  <a:pt x="44" y="6"/>
                </a:lnTo>
                <a:lnTo>
                  <a:pt x="44" y="6"/>
                </a:lnTo>
                <a:lnTo>
                  <a:pt x="42" y="6"/>
                </a:lnTo>
                <a:lnTo>
                  <a:pt x="40" y="8"/>
                </a:lnTo>
                <a:lnTo>
                  <a:pt x="38" y="8"/>
                </a:lnTo>
                <a:lnTo>
                  <a:pt x="36" y="10"/>
                </a:lnTo>
                <a:lnTo>
                  <a:pt x="34" y="10"/>
                </a:lnTo>
                <a:lnTo>
                  <a:pt x="30" y="10"/>
                </a:lnTo>
                <a:lnTo>
                  <a:pt x="28" y="12"/>
                </a:lnTo>
                <a:lnTo>
                  <a:pt x="26" y="12"/>
                </a:lnTo>
                <a:lnTo>
                  <a:pt x="24" y="12"/>
                </a:lnTo>
                <a:lnTo>
                  <a:pt x="24" y="10"/>
                </a:lnTo>
                <a:lnTo>
                  <a:pt x="24" y="10"/>
                </a:lnTo>
                <a:lnTo>
                  <a:pt x="22" y="10"/>
                </a:lnTo>
                <a:lnTo>
                  <a:pt x="22" y="10"/>
                </a:lnTo>
                <a:lnTo>
                  <a:pt x="22" y="8"/>
                </a:lnTo>
                <a:lnTo>
                  <a:pt x="22" y="6"/>
                </a:lnTo>
                <a:lnTo>
                  <a:pt x="22" y="6"/>
                </a:lnTo>
                <a:lnTo>
                  <a:pt x="20" y="2"/>
                </a:lnTo>
                <a:lnTo>
                  <a:pt x="20" y="0"/>
                </a:lnTo>
                <a:lnTo>
                  <a:pt x="18" y="6"/>
                </a:lnTo>
                <a:lnTo>
                  <a:pt x="16" y="10"/>
                </a:lnTo>
                <a:lnTo>
                  <a:pt x="14" y="12"/>
                </a:lnTo>
                <a:lnTo>
                  <a:pt x="14" y="14"/>
                </a:lnTo>
                <a:lnTo>
                  <a:pt x="14" y="14"/>
                </a:lnTo>
                <a:lnTo>
                  <a:pt x="14" y="16"/>
                </a:lnTo>
                <a:lnTo>
                  <a:pt x="14" y="20"/>
                </a:lnTo>
                <a:lnTo>
                  <a:pt x="14" y="24"/>
                </a:lnTo>
                <a:lnTo>
                  <a:pt x="14" y="26"/>
                </a:lnTo>
                <a:lnTo>
                  <a:pt x="14" y="28"/>
                </a:lnTo>
                <a:lnTo>
                  <a:pt x="14" y="28"/>
                </a:lnTo>
                <a:lnTo>
                  <a:pt x="14" y="30"/>
                </a:lnTo>
                <a:lnTo>
                  <a:pt x="16" y="32"/>
                </a:lnTo>
                <a:lnTo>
                  <a:pt x="16" y="34"/>
                </a:lnTo>
                <a:lnTo>
                  <a:pt x="16" y="34"/>
                </a:lnTo>
                <a:lnTo>
                  <a:pt x="16" y="34"/>
                </a:lnTo>
                <a:lnTo>
                  <a:pt x="16" y="36"/>
                </a:lnTo>
                <a:lnTo>
                  <a:pt x="16" y="38"/>
                </a:lnTo>
                <a:lnTo>
                  <a:pt x="16" y="38"/>
                </a:lnTo>
                <a:lnTo>
                  <a:pt x="14" y="40"/>
                </a:lnTo>
                <a:lnTo>
                  <a:pt x="12" y="42"/>
                </a:lnTo>
                <a:lnTo>
                  <a:pt x="10" y="44"/>
                </a:lnTo>
                <a:lnTo>
                  <a:pt x="10" y="46"/>
                </a:lnTo>
                <a:lnTo>
                  <a:pt x="8" y="46"/>
                </a:lnTo>
                <a:lnTo>
                  <a:pt x="6" y="48"/>
                </a:lnTo>
                <a:lnTo>
                  <a:pt x="4" y="48"/>
                </a:lnTo>
                <a:lnTo>
                  <a:pt x="4" y="50"/>
                </a:lnTo>
                <a:lnTo>
                  <a:pt x="2" y="50"/>
                </a:lnTo>
                <a:lnTo>
                  <a:pt x="2" y="52"/>
                </a:lnTo>
                <a:lnTo>
                  <a:pt x="2" y="52"/>
                </a:lnTo>
                <a:lnTo>
                  <a:pt x="0" y="54"/>
                </a:lnTo>
                <a:lnTo>
                  <a:pt x="0" y="56"/>
                </a:lnTo>
                <a:lnTo>
                  <a:pt x="0" y="58"/>
                </a:lnTo>
                <a:lnTo>
                  <a:pt x="0" y="60"/>
                </a:lnTo>
                <a:lnTo>
                  <a:pt x="0" y="64"/>
                </a:lnTo>
                <a:lnTo>
                  <a:pt x="0" y="64"/>
                </a:lnTo>
                <a:lnTo>
                  <a:pt x="0" y="66"/>
                </a:lnTo>
                <a:lnTo>
                  <a:pt x="0" y="66"/>
                </a:lnTo>
                <a:lnTo>
                  <a:pt x="0" y="66"/>
                </a:lnTo>
                <a:lnTo>
                  <a:pt x="2" y="68"/>
                </a:lnTo>
                <a:lnTo>
                  <a:pt x="2" y="68"/>
                </a:lnTo>
                <a:lnTo>
                  <a:pt x="4" y="68"/>
                </a:lnTo>
                <a:lnTo>
                  <a:pt x="6" y="68"/>
                </a:lnTo>
                <a:lnTo>
                  <a:pt x="6" y="70"/>
                </a:lnTo>
                <a:lnTo>
                  <a:pt x="8" y="70"/>
                </a:lnTo>
                <a:lnTo>
                  <a:pt x="10" y="70"/>
                </a:lnTo>
                <a:lnTo>
                  <a:pt x="10" y="70"/>
                </a:lnTo>
                <a:lnTo>
                  <a:pt x="10" y="72"/>
                </a:lnTo>
                <a:lnTo>
                  <a:pt x="12" y="72"/>
                </a:lnTo>
                <a:lnTo>
                  <a:pt x="12" y="74"/>
                </a:lnTo>
                <a:lnTo>
                  <a:pt x="12" y="74"/>
                </a:lnTo>
                <a:lnTo>
                  <a:pt x="12" y="76"/>
                </a:lnTo>
                <a:lnTo>
                  <a:pt x="12" y="80"/>
                </a:lnTo>
                <a:lnTo>
                  <a:pt x="12" y="82"/>
                </a:lnTo>
                <a:lnTo>
                  <a:pt x="12" y="84"/>
                </a:lnTo>
                <a:lnTo>
                  <a:pt x="12" y="86"/>
                </a:lnTo>
                <a:lnTo>
                  <a:pt x="12" y="88"/>
                </a:lnTo>
                <a:lnTo>
                  <a:pt x="12" y="90"/>
                </a:lnTo>
                <a:lnTo>
                  <a:pt x="12" y="90"/>
                </a:lnTo>
                <a:lnTo>
                  <a:pt x="14" y="92"/>
                </a:lnTo>
                <a:lnTo>
                  <a:pt x="14" y="92"/>
                </a:lnTo>
                <a:lnTo>
                  <a:pt x="14" y="94"/>
                </a:lnTo>
                <a:lnTo>
                  <a:pt x="16" y="94"/>
                </a:lnTo>
                <a:lnTo>
                  <a:pt x="18" y="94"/>
                </a:lnTo>
                <a:lnTo>
                  <a:pt x="20" y="94"/>
                </a:lnTo>
                <a:lnTo>
                  <a:pt x="24" y="96"/>
                </a:lnTo>
                <a:lnTo>
                  <a:pt x="26" y="96"/>
                </a:lnTo>
                <a:lnTo>
                  <a:pt x="28" y="96"/>
                </a:lnTo>
                <a:lnTo>
                  <a:pt x="30" y="96"/>
                </a:lnTo>
                <a:lnTo>
                  <a:pt x="32" y="96"/>
                </a:lnTo>
                <a:lnTo>
                  <a:pt x="34" y="96"/>
                </a:lnTo>
                <a:lnTo>
                  <a:pt x="34" y="96"/>
                </a:lnTo>
                <a:lnTo>
                  <a:pt x="36" y="94"/>
                </a:lnTo>
                <a:lnTo>
                  <a:pt x="36" y="94"/>
                </a:lnTo>
                <a:lnTo>
                  <a:pt x="36" y="92"/>
                </a:lnTo>
                <a:lnTo>
                  <a:pt x="38" y="90"/>
                </a:lnTo>
                <a:lnTo>
                  <a:pt x="40" y="88"/>
                </a:lnTo>
                <a:lnTo>
                  <a:pt x="42" y="84"/>
                </a:lnTo>
                <a:lnTo>
                  <a:pt x="42" y="82"/>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28" name="Freeform 284"/>
          <p:cNvSpPr>
            <a:spLocks/>
          </p:cNvSpPr>
          <p:nvPr/>
        </p:nvSpPr>
        <p:spPr bwMode="auto">
          <a:xfrm>
            <a:off x="1580414" y="1632127"/>
            <a:ext cx="1883261" cy="1994036"/>
          </a:xfrm>
          <a:custGeom>
            <a:avLst/>
            <a:gdLst>
              <a:gd name="T0" fmla="*/ 88 w 170"/>
              <a:gd name="T1" fmla="*/ 8 h 180"/>
              <a:gd name="T2" fmla="*/ 84 w 170"/>
              <a:gd name="T3" fmla="*/ 18 h 180"/>
              <a:gd name="T4" fmla="*/ 78 w 170"/>
              <a:gd name="T5" fmla="*/ 24 h 180"/>
              <a:gd name="T6" fmla="*/ 74 w 170"/>
              <a:gd name="T7" fmla="*/ 30 h 180"/>
              <a:gd name="T8" fmla="*/ 66 w 170"/>
              <a:gd name="T9" fmla="*/ 28 h 180"/>
              <a:gd name="T10" fmla="*/ 64 w 170"/>
              <a:gd name="T11" fmla="*/ 30 h 180"/>
              <a:gd name="T12" fmla="*/ 62 w 170"/>
              <a:gd name="T13" fmla="*/ 38 h 180"/>
              <a:gd name="T14" fmla="*/ 54 w 170"/>
              <a:gd name="T15" fmla="*/ 40 h 180"/>
              <a:gd name="T16" fmla="*/ 48 w 170"/>
              <a:gd name="T17" fmla="*/ 38 h 180"/>
              <a:gd name="T18" fmla="*/ 44 w 170"/>
              <a:gd name="T19" fmla="*/ 30 h 180"/>
              <a:gd name="T20" fmla="*/ 38 w 170"/>
              <a:gd name="T21" fmla="*/ 30 h 180"/>
              <a:gd name="T22" fmla="*/ 36 w 170"/>
              <a:gd name="T23" fmla="*/ 34 h 180"/>
              <a:gd name="T24" fmla="*/ 38 w 170"/>
              <a:gd name="T25" fmla="*/ 42 h 180"/>
              <a:gd name="T26" fmla="*/ 36 w 170"/>
              <a:gd name="T27" fmla="*/ 50 h 180"/>
              <a:gd name="T28" fmla="*/ 26 w 170"/>
              <a:gd name="T29" fmla="*/ 50 h 180"/>
              <a:gd name="T30" fmla="*/ 18 w 170"/>
              <a:gd name="T31" fmla="*/ 54 h 180"/>
              <a:gd name="T32" fmla="*/ 6 w 170"/>
              <a:gd name="T33" fmla="*/ 56 h 180"/>
              <a:gd name="T34" fmla="*/ 0 w 170"/>
              <a:gd name="T35" fmla="*/ 58 h 180"/>
              <a:gd name="T36" fmla="*/ 0 w 170"/>
              <a:gd name="T37" fmla="*/ 66 h 180"/>
              <a:gd name="T38" fmla="*/ 2 w 170"/>
              <a:gd name="T39" fmla="*/ 70 h 180"/>
              <a:gd name="T40" fmla="*/ 18 w 170"/>
              <a:gd name="T41" fmla="*/ 76 h 180"/>
              <a:gd name="T42" fmla="*/ 32 w 170"/>
              <a:gd name="T43" fmla="*/ 86 h 180"/>
              <a:gd name="T44" fmla="*/ 38 w 170"/>
              <a:gd name="T45" fmla="*/ 102 h 180"/>
              <a:gd name="T46" fmla="*/ 46 w 170"/>
              <a:gd name="T47" fmla="*/ 110 h 180"/>
              <a:gd name="T48" fmla="*/ 48 w 170"/>
              <a:gd name="T49" fmla="*/ 114 h 180"/>
              <a:gd name="T50" fmla="*/ 42 w 170"/>
              <a:gd name="T51" fmla="*/ 116 h 180"/>
              <a:gd name="T52" fmla="*/ 38 w 170"/>
              <a:gd name="T53" fmla="*/ 128 h 180"/>
              <a:gd name="T54" fmla="*/ 38 w 170"/>
              <a:gd name="T55" fmla="*/ 150 h 180"/>
              <a:gd name="T56" fmla="*/ 32 w 170"/>
              <a:gd name="T57" fmla="*/ 162 h 180"/>
              <a:gd name="T58" fmla="*/ 54 w 170"/>
              <a:gd name="T59" fmla="*/ 170 h 180"/>
              <a:gd name="T60" fmla="*/ 70 w 170"/>
              <a:gd name="T61" fmla="*/ 170 h 180"/>
              <a:gd name="T62" fmla="*/ 80 w 170"/>
              <a:gd name="T63" fmla="*/ 178 h 180"/>
              <a:gd name="T64" fmla="*/ 88 w 170"/>
              <a:gd name="T65" fmla="*/ 180 h 180"/>
              <a:gd name="T66" fmla="*/ 108 w 170"/>
              <a:gd name="T67" fmla="*/ 176 h 180"/>
              <a:gd name="T68" fmla="*/ 106 w 170"/>
              <a:gd name="T69" fmla="*/ 164 h 180"/>
              <a:gd name="T70" fmla="*/ 110 w 170"/>
              <a:gd name="T71" fmla="*/ 156 h 180"/>
              <a:gd name="T72" fmla="*/ 122 w 170"/>
              <a:gd name="T73" fmla="*/ 156 h 180"/>
              <a:gd name="T74" fmla="*/ 136 w 170"/>
              <a:gd name="T75" fmla="*/ 156 h 180"/>
              <a:gd name="T76" fmla="*/ 150 w 170"/>
              <a:gd name="T77" fmla="*/ 164 h 180"/>
              <a:gd name="T78" fmla="*/ 156 w 170"/>
              <a:gd name="T79" fmla="*/ 164 h 180"/>
              <a:gd name="T80" fmla="*/ 162 w 170"/>
              <a:gd name="T81" fmla="*/ 154 h 180"/>
              <a:gd name="T82" fmla="*/ 164 w 170"/>
              <a:gd name="T83" fmla="*/ 144 h 180"/>
              <a:gd name="T84" fmla="*/ 162 w 170"/>
              <a:gd name="T85" fmla="*/ 140 h 180"/>
              <a:gd name="T86" fmla="*/ 152 w 170"/>
              <a:gd name="T87" fmla="*/ 136 h 180"/>
              <a:gd name="T88" fmla="*/ 150 w 170"/>
              <a:gd name="T89" fmla="*/ 126 h 180"/>
              <a:gd name="T90" fmla="*/ 154 w 170"/>
              <a:gd name="T91" fmla="*/ 118 h 180"/>
              <a:gd name="T92" fmla="*/ 158 w 170"/>
              <a:gd name="T93" fmla="*/ 106 h 180"/>
              <a:gd name="T94" fmla="*/ 150 w 170"/>
              <a:gd name="T95" fmla="*/ 98 h 180"/>
              <a:gd name="T96" fmla="*/ 150 w 170"/>
              <a:gd name="T97" fmla="*/ 92 h 180"/>
              <a:gd name="T98" fmla="*/ 156 w 170"/>
              <a:gd name="T99" fmla="*/ 78 h 180"/>
              <a:gd name="T100" fmla="*/ 168 w 170"/>
              <a:gd name="T101" fmla="*/ 74 h 180"/>
              <a:gd name="T102" fmla="*/ 164 w 170"/>
              <a:gd name="T103" fmla="*/ 54 h 180"/>
              <a:gd name="T104" fmla="*/ 170 w 170"/>
              <a:gd name="T105" fmla="*/ 46 h 180"/>
              <a:gd name="T106" fmla="*/ 170 w 170"/>
              <a:gd name="T107" fmla="*/ 42 h 180"/>
              <a:gd name="T108" fmla="*/ 158 w 170"/>
              <a:gd name="T109" fmla="*/ 34 h 180"/>
              <a:gd name="T110" fmla="*/ 122 w 170"/>
              <a:gd name="T111" fmla="*/ 30 h 180"/>
              <a:gd name="T112" fmla="*/ 118 w 170"/>
              <a:gd name="T113" fmla="*/ 24 h 180"/>
              <a:gd name="T114" fmla="*/ 112 w 170"/>
              <a:gd name="T115" fmla="*/ 14 h 180"/>
              <a:gd name="T116" fmla="*/ 102 w 170"/>
              <a:gd name="T117" fmla="*/ 10 h 180"/>
              <a:gd name="T118" fmla="*/ 104 w 170"/>
              <a:gd name="T119" fmla="*/ 0 h 180"/>
              <a:gd name="T120" fmla="*/ 90 w 170"/>
              <a:gd name="T121"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 h="180">
                <a:moveTo>
                  <a:pt x="90" y="4"/>
                </a:moveTo>
                <a:lnTo>
                  <a:pt x="90" y="4"/>
                </a:lnTo>
                <a:lnTo>
                  <a:pt x="90" y="4"/>
                </a:lnTo>
                <a:lnTo>
                  <a:pt x="88" y="4"/>
                </a:lnTo>
                <a:lnTo>
                  <a:pt x="88" y="6"/>
                </a:lnTo>
                <a:lnTo>
                  <a:pt x="88" y="8"/>
                </a:lnTo>
                <a:lnTo>
                  <a:pt x="88" y="10"/>
                </a:lnTo>
                <a:lnTo>
                  <a:pt x="86" y="14"/>
                </a:lnTo>
                <a:lnTo>
                  <a:pt x="86" y="16"/>
                </a:lnTo>
                <a:lnTo>
                  <a:pt x="86" y="16"/>
                </a:lnTo>
                <a:lnTo>
                  <a:pt x="86" y="18"/>
                </a:lnTo>
                <a:lnTo>
                  <a:pt x="84" y="18"/>
                </a:lnTo>
                <a:lnTo>
                  <a:pt x="82" y="20"/>
                </a:lnTo>
                <a:lnTo>
                  <a:pt x="80" y="22"/>
                </a:lnTo>
                <a:lnTo>
                  <a:pt x="78" y="22"/>
                </a:lnTo>
                <a:lnTo>
                  <a:pt x="78" y="22"/>
                </a:lnTo>
                <a:lnTo>
                  <a:pt x="78" y="24"/>
                </a:lnTo>
                <a:lnTo>
                  <a:pt x="78" y="24"/>
                </a:lnTo>
                <a:lnTo>
                  <a:pt x="78" y="26"/>
                </a:lnTo>
                <a:lnTo>
                  <a:pt x="76" y="28"/>
                </a:lnTo>
                <a:lnTo>
                  <a:pt x="76" y="28"/>
                </a:lnTo>
                <a:lnTo>
                  <a:pt x="76" y="30"/>
                </a:lnTo>
                <a:lnTo>
                  <a:pt x="76" y="30"/>
                </a:lnTo>
                <a:lnTo>
                  <a:pt x="74" y="30"/>
                </a:lnTo>
                <a:lnTo>
                  <a:pt x="74" y="30"/>
                </a:lnTo>
                <a:lnTo>
                  <a:pt x="74" y="30"/>
                </a:lnTo>
                <a:lnTo>
                  <a:pt x="72" y="30"/>
                </a:lnTo>
                <a:lnTo>
                  <a:pt x="70" y="30"/>
                </a:lnTo>
                <a:lnTo>
                  <a:pt x="68" y="30"/>
                </a:lnTo>
                <a:lnTo>
                  <a:pt x="66" y="28"/>
                </a:lnTo>
                <a:lnTo>
                  <a:pt x="66" y="28"/>
                </a:lnTo>
                <a:lnTo>
                  <a:pt x="64" y="28"/>
                </a:lnTo>
                <a:lnTo>
                  <a:pt x="64" y="30"/>
                </a:lnTo>
                <a:lnTo>
                  <a:pt x="64" y="30"/>
                </a:lnTo>
                <a:lnTo>
                  <a:pt x="64" y="30"/>
                </a:lnTo>
                <a:lnTo>
                  <a:pt x="64" y="30"/>
                </a:lnTo>
                <a:lnTo>
                  <a:pt x="62" y="32"/>
                </a:lnTo>
                <a:lnTo>
                  <a:pt x="62" y="34"/>
                </a:lnTo>
                <a:lnTo>
                  <a:pt x="62" y="34"/>
                </a:lnTo>
                <a:lnTo>
                  <a:pt x="62" y="36"/>
                </a:lnTo>
                <a:lnTo>
                  <a:pt x="62" y="38"/>
                </a:lnTo>
                <a:lnTo>
                  <a:pt x="62" y="38"/>
                </a:lnTo>
                <a:lnTo>
                  <a:pt x="62" y="38"/>
                </a:lnTo>
                <a:lnTo>
                  <a:pt x="60" y="38"/>
                </a:lnTo>
                <a:lnTo>
                  <a:pt x="60" y="38"/>
                </a:lnTo>
                <a:lnTo>
                  <a:pt x="58" y="40"/>
                </a:lnTo>
                <a:lnTo>
                  <a:pt x="56" y="40"/>
                </a:lnTo>
                <a:lnTo>
                  <a:pt x="54" y="40"/>
                </a:lnTo>
                <a:lnTo>
                  <a:pt x="52" y="40"/>
                </a:lnTo>
                <a:lnTo>
                  <a:pt x="52" y="40"/>
                </a:lnTo>
                <a:lnTo>
                  <a:pt x="50" y="40"/>
                </a:lnTo>
                <a:lnTo>
                  <a:pt x="50" y="38"/>
                </a:lnTo>
                <a:lnTo>
                  <a:pt x="50" y="38"/>
                </a:lnTo>
                <a:lnTo>
                  <a:pt x="48" y="38"/>
                </a:lnTo>
                <a:lnTo>
                  <a:pt x="48" y="36"/>
                </a:lnTo>
                <a:lnTo>
                  <a:pt x="46" y="34"/>
                </a:lnTo>
                <a:lnTo>
                  <a:pt x="46" y="32"/>
                </a:lnTo>
                <a:lnTo>
                  <a:pt x="44" y="32"/>
                </a:lnTo>
                <a:lnTo>
                  <a:pt x="44" y="30"/>
                </a:lnTo>
                <a:lnTo>
                  <a:pt x="44" y="30"/>
                </a:lnTo>
                <a:lnTo>
                  <a:pt x="42" y="30"/>
                </a:lnTo>
                <a:lnTo>
                  <a:pt x="42" y="30"/>
                </a:lnTo>
                <a:lnTo>
                  <a:pt x="40" y="30"/>
                </a:lnTo>
                <a:lnTo>
                  <a:pt x="40" y="30"/>
                </a:lnTo>
                <a:lnTo>
                  <a:pt x="38" y="30"/>
                </a:lnTo>
                <a:lnTo>
                  <a:pt x="38" y="30"/>
                </a:lnTo>
                <a:lnTo>
                  <a:pt x="36" y="32"/>
                </a:lnTo>
                <a:lnTo>
                  <a:pt x="36" y="32"/>
                </a:lnTo>
                <a:lnTo>
                  <a:pt x="36" y="32"/>
                </a:lnTo>
                <a:lnTo>
                  <a:pt x="36" y="32"/>
                </a:lnTo>
                <a:lnTo>
                  <a:pt x="36" y="34"/>
                </a:lnTo>
                <a:lnTo>
                  <a:pt x="36" y="34"/>
                </a:lnTo>
                <a:lnTo>
                  <a:pt x="36" y="36"/>
                </a:lnTo>
                <a:lnTo>
                  <a:pt x="36" y="36"/>
                </a:lnTo>
                <a:lnTo>
                  <a:pt x="38" y="38"/>
                </a:lnTo>
                <a:lnTo>
                  <a:pt x="38" y="40"/>
                </a:lnTo>
                <a:lnTo>
                  <a:pt x="38" y="40"/>
                </a:lnTo>
                <a:lnTo>
                  <a:pt x="38" y="42"/>
                </a:lnTo>
                <a:lnTo>
                  <a:pt x="38" y="44"/>
                </a:lnTo>
                <a:lnTo>
                  <a:pt x="38" y="46"/>
                </a:lnTo>
                <a:lnTo>
                  <a:pt x="38" y="48"/>
                </a:lnTo>
                <a:lnTo>
                  <a:pt x="36" y="48"/>
                </a:lnTo>
                <a:lnTo>
                  <a:pt x="36" y="50"/>
                </a:lnTo>
                <a:lnTo>
                  <a:pt x="36" y="50"/>
                </a:lnTo>
                <a:lnTo>
                  <a:pt x="36" y="50"/>
                </a:lnTo>
                <a:lnTo>
                  <a:pt x="34" y="50"/>
                </a:lnTo>
                <a:lnTo>
                  <a:pt x="32" y="50"/>
                </a:lnTo>
                <a:lnTo>
                  <a:pt x="30" y="50"/>
                </a:lnTo>
                <a:lnTo>
                  <a:pt x="26" y="50"/>
                </a:lnTo>
                <a:lnTo>
                  <a:pt x="26" y="50"/>
                </a:lnTo>
                <a:lnTo>
                  <a:pt x="24" y="50"/>
                </a:lnTo>
                <a:lnTo>
                  <a:pt x="24" y="50"/>
                </a:lnTo>
                <a:lnTo>
                  <a:pt x="22" y="52"/>
                </a:lnTo>
                <a:lnTo>
                  <a:pt x="20" y="52"/>
                </a:lnTo>
                <a:lnTo>
                  <a:pt x="18" y="54"/>
                </a:lnTo>
                <a:lnTo>
                  <a:pt x="18" y="54"/>
                </a:lnTo>
                <a:lnTo>
                  <a:pt x="16" y="56"/>
                </a:lnTo>
                <a:lnTo>
                  <a:pt x="14" y="56"/>
                </a:lnTo>
                <a:lnTo>
                  <a:pt x="14" y="56"/>
                </a:lnTo>
                <a:lnTo>
                  <a:pt x="12" y="56"/>
                </a:lnTo>
                <a:lnTo>
                  <a:pt x="8" y="56"/>
                </a:lnTo>
                <a:lnTo>
                  <a:pt x="6" y="56"/>
                </a:lnTo>
                <a:lnTo>
                  <a:pt x="4" y="56"/>
                </a:lnTo>
                <a:lnTo>
                  <a:pt x="2" y="56"/>
                </a:lnTo>
                <a:lnTo>
                  <a:pt x="2" y="58"/>
                </a:lnTo>
                <a:lnTo>
                  <a:pt x="2" y="58"/>
                </a:lnTo>
                <a:lnTo>
                  <a:pt x="0" y="58"/>
                </a:lnTo>
                <a:lnTo>
                  <a:pt x="0" y="58"/>
                </a:lnTo>
                <a:lnTo>
                  <a:pt x="0" y="58"/>
                </a:lnTo>
                <a:lnTo>
                  <a:pt x="0" y="60"/>
                </a:lnTo>
                <a:lnTo>
                  <a:pt x="0" y="60"/>
                </a:lnTo>
                <a:lnTo>
                  <a:pt x="0" y="62"/>
                </a:lnTo>
                <a:lnTo>
                  <a:pt x="0" y="64"/>
                </a:lnTo>
                <a:lnTo>
                  <a:pt x="0" y="66"/>
                </a:lnTo>
                <a:lnTo>
                  <a:pt x="0" y="66"/>
                </a:lnTo>
                <a:lnTo>
                  <a:pt x="0" y="68"/>
                </a:lnTo>
                <a:lnTo>
                  <a:pt x="0" y="68"/>
                </a:lnTo>
                <a:lnTo>
                  <a:pt x="0" y="68"/>
                </a:lnTo>
                <a:lnTo>
                  <a:pt x="2" y="70"/>
                </a:lnTo>
                <a:lnTo>
                  <a:pt x="2" y="70"/>
                </a:lnTo>
                <a:lnTo>
                  <a:pt x="4" y="72"/>
                </a:lnTo>
                <a:lnTo>
                  <a:pt x="6" y="72"/>
                </a:lnTo>
                <a:lnTo>
                  <a:pt x="8" y="74"/>
                </a:lnTo>
                <a:lnTo>
                  <a:pt x="14" y="76"/>
                </a:lnTo>
                <a:lnTo>
                  <a:pt x="16" y="76"/>
                </a:lnTo>
                <a:lnTo>
                  <a:pt x="18" y="76"/>
                </a:lnTo>
                <a:lnTo>
                  <a:pt x="22" y="78"/>
                </a:lnTo>
                <a:lnTo>
                  <a:pt x="24" y="80"/>
                </a:lnTo>
                <a:lnTo>
                  <a:pt x="26" y="80"/>
                </a:lnTo>
                <a:lnTo>
                  <a:pt x="28" y="82"/>
                </a:lnTo>
                <a:lnTo>
                  <a:pt x="28" y="82"/>
                </a:lnTo>
                <a:lnTo>
                  <a:pt x="32" y="86"/>
                </a:lnTo>
                <a:lnTo>
                  <a:pt x="34" y="88"/>
                </a:lnTo>
                <a:lnTo>
                  <a:pt x="36" y="90"/>
                </a:lnTo>
                <a:lnTo>
                  <a:pt x="36" y="92"/>
                </a:lnTo>
                <a:lnTo>
                  <a:pt x="36" y="94"/>
                </a:lnTo>
                <a:lnTo>
                  <a:pt x="38" y="98"/>
                </a:lnTo>
                <a:lnTo>
                  <a:pt x="38" y="102"/>
                </a:lnTo>
                <a:lnTo>
                  <a:pt x="40" y="104"/>
                </a:lnTo>
                <a:lnTo>
                  <a:pt x="40" y="104"/>
                </a:lnTo>
                <a:lnTo>
                  <a:pt x="40" y="106"/>
                </a:lnTo>
                <a:lnTo>
                  <a:pt x="42" y="106"/>
                </a:lnTo>
                <a:lnTo>
                  <a:pt x="46" y="110"/>
                </a:lnTo>
                <a:lnTo>
                  <a:pt x="46" y="110"/>
                </a:lnTo>
                <a:lnTo>
                  <a:pt x="48" y="112"/>
                </a:lnTo>
                <a:lnTo>
                  <a:pt x="48" y="112"/>
                </a:lnTo>
                <a:lnTo>
                  <a:pt x="48" y="112"/>
                </a:lnTo>
                <a:lnTo>
                  <a:pt x="48" y="112"/>
                </a:lnTo>
                <a:lnTo>
                  <a:pt x="48" y="114"/>
                </a:lnTo>
                <a:lnTo>
                  <a:pt x="48" y="114"/>
                </a:lnTo>
                <a:lnTo>
                  <a:pt x="48" y="114"/>
                </a:lnTo>
                <a:lnTo>
                  <a:pt x="48" y="114"/>
                </a:lnTo>
                <a:lnTo>
                  <a:pt x="46" y="116"/>
                </a:lnTo>
                <a:lnTo>
                  <a:pt x="46" y="116"/>
                </a:lnTo>
                <a:lnTo>
                  <a:pt x="44" y="116"/>
                </a:lnTo>
                <a:lnTo>
                  <a:pt x="42" y="116"/>
                </a:lnTo>
                <a:lnTo>
                  <a:pt x="42" y="118"/>
                </a:lnTo>
                <a:lnTo>
                  <a:pt x="40" y="118"/>
                </a:lnTo>
                <a:lnTo>
                  <a:pt x="40" y="120"/>
                </a:lnTo>
                <a:lnTo>
                  <a:pt x="40" y="122"/>
                </a:lnTo>
                <a:lnTo>
                  <a:pt x="38" y="126"/>
                </a:lnTo>
                <a:lnTo>
                  <a:pt x="38" y="128"/>
                </a:lnTo>
                <a:lnTo>
                  <a:pt x="38" y="130"/>
                </a:lnTo>
                <a:lnTo>
                  <a:pt x="38" y="136"/>
                </a:lnTo>
                <a:lnTo>
                  <a:pt x="38" y="140"/>
                </a:lnTo>
                <a:lnTo>
                  <a:pt x="38" y="146"/>
                </a:lnTo>
                <a:lnTo>
                  <a:pt x="38" y="148"/>
                </a:lnTo>
                <a:lnTo>
                  <a:pt x="38" y="150"/>
                </a:lnTo>
                <a:lnTo>
                  <a:pt x="36" y="152"/>
                </a:lnTo>
                <a:lnTo>
                  <a:pt x="36" y="154"/>
                </a:lnTo>
                <a:lnTo>
                  <a:pt x="36" y="154"/>
                </a:lnTo>
                <a:lnTo>
                  <a:pt x="36" y="156"/>
                </a:lnTo>
                <a:lnTo>
                  <a:pt x="34" y="160"/>
                </a:lnTo>
                <a:lnTo>
                  <a:pt x="32" y="162"/>
                </a:lnTo>
                <a:lnTo>
                  <a:pt x="40" y="166"/>
                </a:lnTo>
                <a:lnTo>
                  <a:pt x="46" y="168"/>
                </a:lnTo>
                <a:lnTo>
                  <a:pt x="48" y="168"/>
                </a:lnTo>
                <a:lnTo>
                  <a:pt x="50" y="170"/>
                </a:lnTo>
                <a:lnTo>
                  <a:pt x="52" y="170"/>
                </a:lnTo>
                <a:lnTo>
                  <a:pt x="54" y="170"/>
                </a:lnTo>
                <a:lnTo>
                  <a:pt x="60" y="170"/>
                </a:lnTo>
                <a:lnTo>
                  <a:pt x="64" y="170"/>
                </a:lnTo>
                <a:lnTo>
                  <a:pt x="66" y="170"/>
                </a:lnTo>
                <a:lnTo>
                  <a:pt x="68" y="170"/>
                </a:lnTo>
                <a:lnTo>
                  <a:pt x="70" y="170"/>
                </a:lnTo>
                <a:lnTo>
                  <a:pt x="70" y="170"/>
                </a:lnTo>
                <a:lnTo>
                  <a:pt x="72" y="170"/>
                </a:lnTo>
                <a:lnTo>
                  <a:pt x="72" y="172"/>
                </a:lnTo>
                <a:lnTo>
                  <a:pt x="76" y="174"/>
                </a:lnTo>
                <a:lnTo>
                  <a:pt x="76" y="176"/>
                </a:lnTo>
                <a:lnTo>
                  <a:pt x="78" y="178"/>
                </a:lnTo>
                <a:lnTo>
                  <a:pt x="80" y="178"/>
                </a:lnTo>
                <a:lnTo>
                  <a:pt x="80" y="178"/>
                </a:lnTo>
                <a:lnTo>
                  <a:pt x="80" y="180"/>
                </a:lnTo>
                <a:lnTo>
                  <a:pt x="82" y="180"/>
                </a:lnTo>
                <a:lnTo>
                  <a:pt x="84" y="180"/>
                </a:lnTo>
                <a:lnTo>
                  <a:pt x="86" y="180"/>
                </a:lnTo>
                <a:lnTo>
                  <a:pt x="88" y="180"/>
                </a:lnTo>
                <a:lnTo>
                  <a:pt x="92" y="180"/>
                </a:lnTo>
                <a:lnTo>
                  <a:pt x="96" y="180"/>
                </a:lnTo>
                <a:lnTo>
                  <a:pt x="102" y="178"/>
                </a:lnTo>
                <a:lnTo>
                  <a:pt x="104" y="178"/>
                </a:lnTo>
                <a:lnTo>
                  <a:pt x="108" y="178"/>
                </a:lnTo>
                <a:lnTo>
                  <a:pt x="108" y="176"/>
                </a:lnTo>
                <a:lnTo>
                  <a:pt x="108" y="174"/>
                </a:lnTo>
                <a:lnTo>
                  <a:pt x="106" y="170"/>
                </a:lnTo>
                <a:lnTo>
                  <a:pt x="106" y="170"/>
                </a:lnTo>
                <a:lnTo>
                  <a:pt x="106" y="168"/>
                </a:lnTo>
                <a:lnTo>
                  <a:pt x="106" y="166"/>
                </a:lnTo>
                <a:lnTo>
                  <a:pt x="106" y="164"/>
                </a:lnTo>
                <a:lnTo>
                  <a:pt x="106" y="164"/>
                </a:lnTo>
                <a:lnTo>
                  <a:pt x="108" y="162"/>
                </a:lnTo>
                <a:lnTo>
                  <a:pt x="108" y="160"/>
                </a:lnTo>
                <a:lnTo>
                  <a:pt x="108" y="158"/>
                </a:lnTo>
                <a:lnTo>
                  <a:pt x="110" y="158"/>
                </a:lnTo>
                <a:lnTo>
                  <a:pt x="110" y="156"/>
                </a:lnTo>
                <a:lnTo>
                  <a:pt x="112" y="156"/>
                </a:lnTo>
                <a:lnTo>
                  <a:pt x="114" y="156"/>
                </a:lnTo>
                <a:lnTo>
                  <a:pt x="114" y="156"/>
                </a:lnTo>
                <a:lnTo>
                  <a:pt x="116" y="156"/>
                </a:lnTo>
                <a:lnTo>
                  <a:pt x="120" y="156"/>
                </a:lnTo>
                <a:lnTo>
                  <a:pt x="122" y="156"/>
                </a:lnTo>
                <a:lnTo>
                  <a:pt x="128" y="154"/>
                </a:lnTo>
                <a:lnTo>
                  <a:pt x="132" y="154"/>
                </a:lnTo>
                <a:lnTo>
                  <a:pt x="134" y="154"/>
                </a:lnTo>
                <a:lnTo>
                  <a:pt x="134" y="156"/>
                </a:lnTo>
                <a:lnTo>
                  <a:pt x="136" y="156"/>
                </a:lnTo>
                <a:lnTo>
                  <a:pt x="136" y="156"/>
                </a:lnTo>
                <a:lnTo>
                  <a:pt x="140" y="158"/>
                </a:lnTo>
                <a:lnTo>
                  <a:pt x="142" y="160"/>
                </a:lnTo>
                <a:lnTo>
                  <a:pt x="142" y="162"/>
                </a:lnTo>
                <a:lnTo>
                  <a:pt x="144" y="162"/>
                </a:lnTo>
                <a:lnTo>
                  <a:pt x="146" y="164"/>
                </a:lnTo>
                <a:lnTo>
                  <a:pt x="150" y="164"/>
                </a:lnTo>
                <a:lnTo>
                  <a:pt x="152" y="164"/>
                </a:lnTo>
                <a:lnTo>
                  <a:pt x="152" y="166"/>
                </a:lnTo>
                <a:lnTo>
                  <a:pt x="154" y="166"/>
                </a:lnTo>
                <a:lnTo>
                  <a:pt x="154" y="166"/>
                </a:lnTo>
                <a:lnTo>
                  <a:pt x="156" y="166"/>
                </a:lnTo>
                <a:lnTo>
                  <a:pt x="156" y="164"/>
                </a:lnTo>
                <a:lnTo>
                  <a:pt x="156" y="164"/>
                </a:lnTo>
                <a:lnTo>
                  <a:pt x="158" y="164"/>
                </a:lnTo>
                <a:lnTo>
                  <a:pt x="158" y="162"/>
                </a:lnTo>
                <a:lnTo>
                  <a:pt x="160" y="160"/>
                </a:lnTo>
                <a:lnTo>
                  <a:pt x="160" y="158"/>
                </a:lnTo>
                <a:lnTo>
                  <a:pt x="162" y="154"/>
                </a:lnTo>
                <a:lnTo>
                  <a:pt x="162" y="152"/>
                </a:lnTo>
                <a:lnTo>
                  <a:pt x="164" y="150"/>
                </a:lnTo>
                <a:lnTo>
                  <a:pt x="164" y="150"/>
                </a:lnTo>
                <a:lnTo>
                  <a:pt x="164" y="146"/>
                </a:lnTo>
                <a:lnTo>
                  <a:pt x="164" y="144"/>
                </a:lnTo>
                <a:lnTo>
                  <a:pt x="164" y="144"/>
                </a:lnTo>
                <a:lnTo>
                  <a:pt x="164" y="142"/>
                </a:lnTo>
                <a:lnTo>
                  <a:pt x="164" y="142"/>
                </a:lnTo>
                <a:lnTo>
                  <a:pt x="164" y="140"/>
                </a:lnTo>
                <a:lnTo>
                  <a:pt x="162" y="140"/>
                </a:lnTo>
                <a:lnTo>
                  <a:pt x="162" y="140"/>
                </a:lnTo>
                <a:lnTo>
                  <a:pt x="162" y="140"/>
                </a:lnTo>
                <a:lnTo>
                  <a:pt x="160" y="138"/>
                </a:lnTo>
                <a:lnTo>
                  <a:pt x="158" y="138"/>
                </a:lnTo>
                <a:lnTo>
                  <a:pt x="156" y="138"/>
                </a:lnTo>
                <a:lnTo>
                  <a:pt x="154" y="138"/>
                </a:lnTo>
                <a:lnTo>
                  <a:pt x="152" y="136"/>
                </a:lnTo>
                <a:lnTo>
                  <a:pt x="152" y="136"/>
                </a:lnTo>
                <a:lnTo>
                  <a:pt x="152" y="136"/>
                </a:lnTo>
                <a:lnTo>
                  <a:pt x="152" y="134"/>
                </a:lnTo>
                <a:lnTo>
                  <a:pt x="150" y="132"/>
                </a:lnTo>
                <a:lnTo>
                  <a:pt x="150" y="130"/>
                </a:lnTo>
                <a:lnTo>
                  <a:pt x="150" y="128"/>
                </a:lnTo>
                <a:lnTo>
                  <a:pt x="150" y="126"/>
                </a:lnTo>
                <a:lnTo>
                  <a:pt x="150" y="124"/>
                </a:lnTo>
                <a:lnTo>
                  <a:pt x="150" y="124"/>
                </a:lnTo>
                <a:lnTo>
                  <a:pt x="150" y="122"/>
                </a:lnTo>
                <a:lnTo>
                  <a:pt x="152" y="120"/>
                </a:lnTo>
                <a:lnTo>
                  <a:pt x="152" y="120"/>
                </a:lnTo>
                <a:lnTo>
                  <a:pt x="154" y="118"/>
                </a:lnTo>
                <a:lnTo>
                  <a:pt x="156" y="116"/>
                </a:lnTo>
                <a:lnTo>
                  <a:pt x="156" y="114"/>
                </a:lnTo>
                <a:lnTo>
                  <a:pt x="158" y="112"/>
                </a:lnTo>
                <a:lnTo>
                  <a:pt x="158" y="112"/>
                </a:lnTo>
                <a:lnTo>
                  <a:pt x="158" y="110"/>
                </a:lnTo>
                <a:lnTo>
                  <a:pt x="158" y="106"/>
                </a:lnTo>
                <a:lnTo>
                  <a:pt x="158" y="104"/>
                </a:lnTo>
                <a:lnTo>
                  <a:pt x="158" y="102"/>
                </a:lnTo>
                <a:lnTo>
                  <a:pt x="156" y="102"/>
                </a:lnTo>
                <a:lnTo>
                  <a:pt x="154" y="100"/>
                </a:lnTo>
                <a:lnTo>
                  <a:pt x="152" y="98"/>
                </a:lnTo>
                <a:lnTo>
                  <a:pt x="150" y="98"/>
                </a:lnTo>
                <a:lnTo>
                  <a:pt x="150" y="96"/>
                </a:lnTo>
                <a:lnTo>
                  <a:pt x="150" y="96"/>
                </a:lnTo>
                <a:lnTo>
                  <a:pt x="148" y="96"/>
                </a:lnTo>
                <a:lnTo>
                  <a:pt x="148" y="94"/>
                </a:lnTo>
                <a:lnTo>
                  <a:pt x="148" y="94"/>
                </a:lnTo>
                <a:lnTo>
                  <a:pt x="150" y="92"/>
                </a:lnTo>
                <a:lnTo>
                  <a:pt x="150" y="90"/>
                </a:lnTo>
                <a:lnTo>
                  <a:pt x="150" y="88"/>
                </a:lnTo>
                <a:lnTo>
                  <a:pt x="152" y="86"/>
                </a:lnTo>
                <a:lnTo>
                  <a:pt x="152" y="84"/>
                </a:lnTo>
                <a:lnTo>
                  <a:pt x="154" y="80"/>
                </a:lnTo>
                <a:lnTo>
                  <a:pt x="156" y="78"/>
                </a:lnTo>
                <a:lnTo>
                  <a:pt x="158" y="78"/>
                </a:lnTo>
                <a:lnTo>
                  <a:pt x="158" y="76"/>
                </a:lnTo>
                <a:lnTo>
                  <a:pt x="158" y="76"/>
                </a:lnTo>
                <a:lnTo>
                  <a:pt x="160" y="76"/>
                </a:lnTo>
                <a:lnTo>
                  <a:pt x="164" y="74"/>
                </a:lnTo>
                <a:lnTo>
                  <a:pt x="168" y="74"/>
                </a:lnTo>
                <a:lnTo>
                  <a:pt x="166" y="72"/>
                </a:lnTo>
                <a:lnTo>
                  <a:pt x="166" y="66"/>
                </a:lnTo>
                <a:lnTo>
                  <a:pt x="164" y="62"/>
                </a:lnTo>
                <a:lnTo>
                  <a:pt x="164" y="58"/>
                </a:lnTo>
                <a:lnTo>
                  <a:pt x="164" y="54"/>
                </a:lnTo>
                <a:lnTo>
                  <a:pt x="164" y="54"/>
                </a:lnTo>
                <a:lnTo>
                  <a:pt x="164" y="52"/>
                </a:lnTo>
                <a:lnTo>
                  <a:pt x="164" y="52"/>
                </a:lnTo>
                <a:lnTo>
                  <a:pt x="166" y="50"/>
                </a:lnTo>
                <a:lnTo>
                  <a:pt x="168" y="48"/>
                </a:lnTo>
                <a:lnTo>
                  <a:pt x="170" y="48"/>
                </a:lnTo>
                <a:lnTo>
                  <a:pt x="170" y="46"/>
                </a:lnTo>
                <a:lnTo>
                  <a:pt x="170" y="46"/>
                </a:lnTo>
                <a:lnTo>
                  <a:pt x="170" y="46"/>
                </a:lnTo>
                <a:lnTo>
                  <a:pt x="170" y="44"/>
                </a:lnTo>
                <a:lnTo>
                  <a:pt x="170" y="44"/>
                </a:lnTo>
                <a:lnTo>
                  <a:pt x="170" y="44"/>
                </a:lnTo>
                <a:lnTo>
                  <a:pt x="170" y="42"/>
                </a:lnTo>
                <a:lnTo>
                  <a:pt x="168" y="42"/>
                </a:lnTo>
                <a:lnTo>
                  <a:pt x="166" y="40"/>
                </a:lnTo>
                <a:lnTo>
                  <a:pt x="164" y="38"/>
                </a:lnTo>
                <a:lnTo>
                  <a:pt x="162" y="36"/>
                </a:lnTo>
                <a:lnTo>
                  <a:pt x="160" y="34"/>
                </a:lnTo>
                <a:lnTo>
                  <a:pt x="158" y="34"/>
                </a:lnTo>
                <a:lnTo>
                  <a:pt x="136" y="34"/>
                </a:lnTo>
                <a:lnTo>
                  <a:pt x="134" y="34"/>
                </a:lnTo>
                <a:lnTo>
                  <a:pt x="130" y="32"/>
                </a:lnTo>
                <a:lnTo>
                  <a:pt x="128" y="32"/>
                </a:lnTo>
                <a:lnTo>
                  <a:pt x="124" y="30"/>
                </a:lnTo>
                <a:lnTo>
                  <a:pt x="122" y="30"/>
                </a:lnTo>
                <a:lnTo>
                  <a:pt x="120" y="28"/>
                </a:lnTo>
                <a:lnTo>
                  <a:pt x="120" y="28"/>
                </a:lnTo>
                <a:lnTo>
                  <a:pt x="120" y="28"/>
                </a:lnTo>
                <a:lnTo>
                  <a:pt x="120" y="28"/>
                </a:lnTo>
                <a:lnTo>
                  <a:pt x="118" y="26"/>
                </a:lnTo>
                <a:lnTo>
                  <a:pt x="118" y="24"/>
                </a:lnTo>
                <a:lnTo>
                  <a:pt x="118" y="22"/>
                </a:lnTo>
                <a:lnTo>
                  <a:pt x="116" y="18"/>
                </a:lnTo>
                <a:lnTo>
                  <a:pt x="114" y="16"/>
                </a:lnTo>
                <a:lnTo>
                  <a:pt x="114" y="16"/>
                </a:lnTo>
                <a:lnTo>
                  <a:pt x="112" y="14"/>
                </a:lnTo>
                <a:lnTo>
                  <a:pt x="112" y="14"/>
                </a:lnTo>
                <a:lnTo>
                  <a:pt x="108" y="12"/>
                </a:lnTo>
                <a:lnTo>
                  <a:pt x="106" y="12"/>
                </a:lnTo>
                <a:lnTo>
                  <a:pt x="104" y="12"/>
                </a:lnTo>
                <a:lnTo>
                  <a:pt x="104" y="10"/>
                </a:lnTo>
                <a:lnTo>
                  <a:pt x="102" y="10"/>
                </a:lnTo>
                <a:lnTo>
                  <a:pt x="102" y="10"/>
                </a:lnTo>
                <a:lnTo>
                  <a:pt x="102" y="8"/>
                </a:lnTo>
                <a:lnTo>
                  <a:pt x="102" y="8"/>
                </a:lnTo>
                <a:lnTo>
                  <a:pt x="102" y="6"/>
                </a:lnTo>
                <a:lnTo>
                  <a:pt x="102" y="4"/>
                </a:lnTo>
                <a:lnTo>
                  <a:pt x="104" y="2"/>
                </a:lnTo>
                <a:lnTo>
                  <a:pt x="104" y="0"/>
                </a:lnTo>
                <a:lnTo>
                  <a:pt x="102" y="0"/>
                </a:lnTo>
                <a:lnTo>
                  <a:pt x="98" y="2"/>
                </a:lnTo>
                <a:lnTo>
                  <a:pt x="96" y="2"/>
                </a:lnTo>
                <a:lnTo>
                  <a:pt x="92" y="2"/>
                </a:lnTo>
                <a:lnTo>
                  <a:pt x="90" y="2"/>
                </a:lnTo>
                <a:lnTo>
                  <a:pt x="90" y="4"/>
                </a:lnTo>
                <a:lnTo>
                  <a:pt x="90" y="4"/>
                </a:lnTo>
                <a:close/>
              </a:path>
            </a:pathLst>
          </a:custGeom>
          <a:ln>
            <a:headEnd/>
            <a:tailEn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29" name="Freeform 458"/>
          <p:cNvSpPr>
            <a:spLocks/>
          </p:cNvSpPr>
          <p:nvPr/>
        </p:nvSpPr>
        <p:spPr bwMode="auto">
          <a:xfrm>
            <a:off x="428301" y="4977677"/>
            <a:ext cx="1661698" cy="1573078"/>
          </a:xfrm>
          <a:custGeom>
            <a:avLst/>
            <a:gdLst>
              <a:gd name="T0" fmla="*/ 120 w 150"/>
              <a:gd name="T1" fmla="*/ 16 h 142"/>
              <a:gd name="T2" fmla="*/ 128 w 150"/>
              <a:gd name="T3" fmla="*/ 16 h 142"/>
              <a:gd name="T4" fmla="*/ 142 w 150"/>
              <a:gd name="T5" fmla="*/ 20 h 142"/>
              <a:gd name="T6" fmla="*/ 148 w 150"/>
              <a:gd name="T7" fmla="*/ 26 h 142"/>
              <a:gd name="T8" fmla="*/ 146 w 150"/>
              <a:gd name="T9" fmla="*/ 30 h 142"/>
              <a:gd name="T10" fmla="*/ 140 w 150"/>
              <a:gd name="T11" fmla="*/ 38 h 142"/>
              <a:gd name="T12" fmla="*/ 140 w 150"/>
              <a:gd name="T13" fmla="*/ 42 h 142"/>
              <a:gd name="T14" fmla="*/ 146 w 150"/>
              <a:gd name="T15" fmla="*/ 44 h 142"/>
              <a:gd name="T16" fmla="*/ 150 w 150"/>
              <a:gd name="T17" fmla="*/ 48 h 142"/>
              <a:gd name="T18" fmla="*/ 148 w 150"/>
              <a:gd name="T19" fmla="*/ 60 h 142"/>
              <a:gd name="T20" fmla="*/ 144 w 150"/>
              <a:gd name="T21" fmla="*/ 68 h 142"/>
              <a:gd name="T22" fmla="*/ 140 w 150"/>
              <a:gd name="T23" fmla="*/ 72 h 142"/>
              <a:gd name="T24" fmla="*/ 130 w 150"/>
              <a:gd name="T25" fmla="*/ 72 h 142"/>
              <a:gd name="T26" fmla="*/ 126 w 150"/>
              <a:gd name="T27" fmla="*/ 74 h 142"/>
              <a:gd name="T28" fmla="*/ 124 w 150"/>
              <a:gd name="T29" fmla="*/ 80 h 142"/>
              <a:gd name="T30" fmla="*/ 124 w 150"/>
              <a:gd name="T31" fmla="*/ 84 h 142"/>
              <a:gd name="T32" fmla="*/ 130 w 150"/>
              <a:gd name="T33" fmla="*/ 88 h 142"/>
              <a:gd name="T34" fmla="*/ 130 w 150"/>
              <a:gd name="T35" fmla="*/ 94 h 142"/>
              <a:gd name="T36" fmla="*/ 120 w 150"/>
              <a:gd name="T37" fmla="*/ 102 h 142"/>
              <a:gd name="T38" fmla="*/ 110 w 150"/>
              <a:gd name="T39" fmla="*/ 110 h 142"/>
              <a:gd name="T40" fmla="*/ 98 w 150"/>
              <a:gd name="T41" fmla="*/ 120 h 142"/>
              <a:gd name="T42" fmla="*/ 88 w 150"/>
              <a:gd name="T43" fmla="*/ 126 h 142"/>
              <a:gd name="T44" fmla="*/ 80 w 150"/>
              <a:gd name="T45" fmla="*/ 126 h 142"/>
              <a:gd name="T46" fmla="*/ 76 w 150"/>
              <a:gd name="T47" fmla="*/ 130 h 142"/>
              <a:gd name="T48" fmla="*/ 74 w 150"/>
              <a:gd name="T49" fmla="*/ 134 h 142"/>
              <a:gd name="T50" fmla="*/ 66 w 150"/>
              <a:gd name="T51" fmla="*/ 132 h 142"/>
              <a:gd name="T52" fmla="*/ 64 w 150"/>
              <a:gd name="T53" fmla="*/ 132 h 142"/>
              <a:gd name="T54" fmla="*/ 62 w 150"/>
              <a:gd name="T55" fmla="*/ 136 h 142"/>
              <a:gd name="T56" fmla="*/ 62 w 150"/>
              <a:gd name="T57" fmla="*/ 140 h 142"/>
              <a:gd name="T58" fmla="*/ 56 w 150"/>
              <a:gd name="T59" fmla="*/ 142 h 142"/>
              <a:gd name="T60" fmla="*/ 46 w 150"/>
              <a:gd name="T61" fmla="*/ 140 h 142"/>
              <a:gd name="T62" fmla="*/ 48 w 150"/>
              <a:gd name="T63" fmla="*/ 134 h 142"/>
              <a:gd name="T64" fmla="*/ 44 w 150"/>
              <a:gd name="T65" fmla="*/ 132 h 142"/>
              <a:gd name="T66" fmla="*/ 0 w 150"/>
              <a:gd name="T67" fmla="*/ 134 h 142"/>
              <a:gd name="T68" fmla="*/ 10 w 150"/>
              <a:gd name="T69" fmla="*/ 120 h 142"/>
              <a:gd name="T70" fmla="*/ 16 w 150"/>
              <a:gd name="T71" fmla="*/ 118 h 142"/>
              <a:gd name="T72" fmla="*/ 24 w 150"/>
              <a:gd name="T73" fmla="*/ 110 h 142"/>
              <a:gd name="T74" fmla="*/ 28 w 150"/>
              <a:gd name="T75" fmla="*/ 98 h 142"/>
              <a:gd name="T76" fmla="*/ 30 w 150"/>
              <a:gd name="T77" fmla="*/ 66 h 142"/>
              <a:gd name="T78" fmla="*/ 34 w 150"/>
              <a:gd name="T79" fmla="*/ 52 h 142"/>
              <a:gd name="T80" fmla="*/ 38 w 150"/>
              <a:gd name="T81" fmla="*/ 50 h 142"/>
              <a:gd name="T82" fmla="*/ 42 w 150"/>
              <a:gd name="T83" fmla="*/ 52 h 142"/>
              <a:gd name="T84" fmla="*/ 44 w 150"/>
              <a:gd name="T85" fmla="*/ 48 h 142"/>
              <a:gd name="T86" fmla="*/ 44 w 150"/>
              <a:gd name="T87" fmla="*/ 42 h 142"/>
              <a:gd name="T88" fmla="*/ 50 w 150"/>
              <a:gd name="T89" fmla="*/ 40 h 142"/>
              <a:gd name="T90" fmla="*/ 62 w 150"/>
              <a:gd name="T91" fmla="*/ 42 h 142"/>
              <a:gd name="T92" fmla="*/ 68 w 150"/>
              <a:gd name="T93" fmla="*/ 40 h 142"/>
              <a:gd name="T94" fmla="*/ 68 w 150"/>
              <a:gd name="T95" fmla="*/ 34 h 142"/>
              <a:gd name="T96" fmla="*/ 68 w 150"/>
              <a:gd name="T97" fmla="*/ 28 h 142"/>
              <a:gd name="T98" fmla="*/ 76 w 150"/>
              <a:gd name="T99" fmla="*/ 20 h 142"/>
              <a:gd name="T100" fmla="*/ 82 w 150"/>
              <a:gd name="T101" fmla="*/ 8 h 142"/>
              <a:gd name="T102" fmla="*/ 84 w 150"/>
              <a:gd name="T103" fmla="*/ 0 h 142"/>
              <a:gd name="T104" fmla="*/ 88 w 150"/>
              <a:gd name="T105" fmla="*/ 0 h 142"/>
              <a:gd name="T106" fmla="*/ 96 w 150"/>
              <a:gd name="T107" fmla="*/ 6 h 142"/>
              <a:gd name="T108" fmla="*/ 104 w 150"/>
              <a:gd name="T109" fmla="*/ 8 h 142"/>
              <a:gd name="T110" fmla="*/ 112 w 150"/>
              <a:gd name="T111" fmla="*/ 10 h 142"/>
              <a:gd name="T112" fmla="*/ 118 w 150"/>
              <a:gd name="T113"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 h="142">
                <a:moveTo>
                  <a:pt x="120" y="18"/>
                </a:moveTo>
                <a:lnTo>
                  <a:pt x="120" y="18"/>
                </a:lnTo>
                <a:lnTo>
                  <a:pt x="120" y="18"/>
                </a:lnTo>
                <a:lnTo>
                  <a:pt x="120" y="18"/>
                </a:lnTo>
                <a:lnTo>
                  <a:pt x="120" y="16"/>
                </a:lnTo>
                <a:lnTo>
                  <a:pt x="120" y="16"/>
                </a:lnTo>
                <a:lnTo>
                  <a:pt x="122" y="16"/>
                </a:lnTo>
                <a:lnTo>
                  <a:pt x="124" y="16"/>
                </a:lnTo>
                <a:lnTo>
                  <a:pt x="124" y="16"/>
                </a:lnTo>
                <a:lnTo>
                  <a:pt x="128" y="16"/>
                </a:lnTo>
                <a:lnTo>
                  <a:pt x="130" y="16"/>
                </a:lnTo>
                <a:lnTo>
                  <a:pt x="134" y="16"/>
                </a:lnTo>
                <a:lnTo>
                  <a:pt x="136" y="16"/>
                </a:lnTo>
                <a:lnTo>
                  <a:pt x="138" y="16"/>
                </a:lnTo>
                <a:lnTo>
                  <a:pt x="142" y="20"/>
                </a:lnTo>
                <a:lnTo>
                  <a:pt x="144" y="22"/>
                </a:lnTo>
                <a:lnTo>
                  <a:pt x="146" y="24"/>
                </a:lnTo>
                <a:lnTo>
                  <a:pt x="146" y="24"/>
                </a:lnTo>
                <a:lnTo>
                  <a:pt x="146" y="26"/>
                </a:lnTo>
                <a:lnTo>
                  <a:pt x="148" y="26"/>
                </a:lnTo>
                <a:lnTo>
                  <a:pt x="148" y="26"/>
                </a:lnTo>
                <a:lnTo>
                  <a:pt x="148" y="28"/>
                </a:lnTo>
                <a:lnTo>
                  <a:pt x="148" y="28"/>
                </a:lnTo>
                <a:lnTo>
                  <a:pt x="146" y="28"/>
                </a:lnTo>
                <a:lnTo>
                  <a:pt x="146" y="30"/>
                </a:lnTo>
                <a:lnTo>
                  <a:pt x="144" y="32"/>
                </a:lnTo>
                <a:lnTo>
                  <a:pt x="144" y="34"/>
                </a:lnTo>
                <a:lnTo>
                  <a:pt x="142" y="36"/>
                </a:lnTo>
                <a:lnTo>
                  <a:pt x="140" y="38"/>
                </a:lnTo>
                <a:lnTo>
                  <a:pt x="140" y="38"/>
                </a:lnTo>
                <a:lnTo>
                  <a:pt x="140" y="40"/>
                </a:lnTo>
                <a:lnTo>
                  <a:pt x="140" y="40"/>
                </a:lnTo>
                <a:lnTo>
                  <a:pt x="140" y="40"/>
                </a:lnTo>
                <a:lnTo>
                  <a:pt x="140" y="42"/>
                </a:lnTo>
                <a:lnTo>
                  <a:pt x="140" y="42"/>
                </a:lnTo>
                <a:lnTo>
                  <a:pt x="142" y="42"/>
                </a:lnTo>
                <a:lnTo>
                  <a:pt x="142" y="42"/>
                </a:lnTo>
                <a:lnTo>
                  <a:pt x="144" y="44"/>
                </a:lnTo>
                <a:lnTo>
                  <a:pt x="146" y="44"/>
                </a:lnTo>
                <a:lnTo>
                  <a:pt x="146" y="44"/>
                </a:lnTo>
                <a:lnTo>
                  <a:pt x="148" y="44"/>
                </a:lnTo>
                <a:lnTo>
                  <a:pt x="148" y="46"/>
                </a:lnTo>
                <a:lnTo>
                  <a:pt x="148" y="46"/>
                </a:lnTo>
                <a:lnTo>
                  <a:pt x="150" y="46"/>
                </a:lnTo>
                <a:lnTo>
                  <a:pt x="150" y="48"/>
                </a:lnTo>
                <a:lnTo>
                  <a:pt x="150" y="50"/>
                </a:lnTo>
                <a:lnTo>
                  <a:pt x="150" y="52"/>
                </a:lnTo>
                <a:lnTo>
                  <a:pt x="150" y="54"/>
                </a:lnTo>
                <a:lnTo>
                  <a:pt x="150" y="56"/>
                </a:lnTo>
                <a:lnTo>
                  <a:pt x="148" y="60"/>
                </a:lnTo>
                <a:lnTo>
                  <a:pt x="148" y="62"/>
                </a:lnTo>
                <a:lnTo>
                  <a:pt x="146" y="64"/>
                </a:lnTo>
                <a:lnTo>
                  <a:pt x="146" y="66"/>
                </a:lnTo>
                <a:lnTo>
                  <a:pt x="146" y="68"/>
                </a:lnTo>
                <a:lnTo>
                  <a:pt x="144" y="68"/>
                </a:lnTo>
                <a:lnTo>
                  <a:pt x="144" y="70"/>
                </a:lnTo>
                <a:lnTo>
                  <a:pt x="142" y="72"/>
                </a:lnTo>
                <a:lnTo>
                  <a:pt x="142" y="72"/>
                </a:lnTo>
                <a:lnTo>
                  <a:pt x="140" y="72"/>
                </a:lnTo>
                <a:lnTo>
                  <a:pt x="140" y="72"/>
                </a:lnTo>
                <a:lnTo>
                  <a:pt x="140" y="72"/>
                </a:lnTo>
                <a:lnTo>
                  <a:pt x="136" y="72"/>
                </a:lnTo>
                <a:lnTo>
                  <a:pt x="134" y="72"/>
                </a:lnTo>
                <a:lnTo>
                  <a:pt x="132" y="72"/>
                </a:lnTo>
                <a:lnTo>
                  <a:pt x="130" y="72"/>
                </a:lnTo>
                <a:lnTo>
                  <a:pt x="128" y="72"/>
                </a:lnTo>
                <a:lnTo>
                  <a:pt x="128" y="72"/>
                </a:lnTo>
                <a:lnTo>
                  <a:pt x="126" y="72"/>
                </a:lnTo>
                <a:lnTo>
                  <a:pt x="126" y="72"/>
                </a:lnTo>
                <a:lnTo>
                  <a:pt x="126" y="74"/>
                </a:lnTo>
                <a:lnTo>
                  <a:pt x="124" y="74"/>
                </a:lnTo>
                <a:lnTo>
                  <a:pt x="124" y="76"/>
                </a:lnTo>
                <a:lnTo>
                  <a:pt x="124" y="78"/>
                </a:lnTo>
                <a:lnTo>
                  <a:pt x="124" y="78"/>
                </a:lnTo>
                <a:lnTo>
                  <a:pt x="124" y="80"/>
                </a:lnTo>
                <a:lnTo>
                  <a:pt x="124" y="82"/>
                </a:lnTo>
                <a:lnTo>
                  <a:pt x="124" y="82"/>
                </a:lnTo>
                <a:lnTo>
                  <a:pt x="124" y="82"/>
                </a:lnTo>
                <a:lnTo>
                  <a:pt x="124" y="84"/>
                </a:lnTo>
                <a:lnTo>
                  <a:pt x="124" y="84"/>
                </a:lnTo>
                <a:lnTo>
                  <a:pt x="126" y="86"/>
                </a:lnTo>
                <a:lnTo>
                  <a:pt x="128" y="86"/>
                </a:lnTo>
                <a:lnTo>
                  <a:pt x="128" y="88"/>
                </a:lnTo>
                <a:lnTo>
                  <a:pt x="130" y="88"/>
                </a:lnTo>
                <a:lnTo>
                  <a:pt x="130" y="88"/>
                </a:lnTo>
                <a:lnTo>
                  <a:pt x="130" y="90"/>
                </a:lnTo>
                <a:lnTo>
                  <a:pt x="132" y="90"/>
                </a:lnTo>
                <a:lnTo>
                  <a:pt x="130" y="92"/>
                </a:lnTo>
                <a:lnTo>
                  <a:pt x="130" y="92"/>
                </a:lnTo>
                <a:lnTo>
                  <a:pt x="130" y="94"/>
                </a:lnTo>
                <a:lnTo>
                  <a:pt x="128" y="94"/>
                </a:lnTo>
                <a:lnTo>
                  <a:pt x="128" y="96"/>
                </a:lnTo>
                <a:lnTo>
                  <a:pt x="126" y="96"/>
                </a:lnTo>
                <a:lnTo>
                  <a:pt x="124" y="100"/>
                </a:lnTo>
                <a:lnTo>
                  <a:pt x="120" y="102"/>
                </a:lnTo>
                <a:lnTo>
                  <a:pt x="118" y="102"/>
                </a:lnTo>
                <a:lnTo>
                  <a:pt x="114" y="104"/>
                </a:lnTo>
                <a:lnTo>
                  <a:pt x="114" y="106"/>
                </a:lnTo>
                <a:lnTo>
                  <a:pt x="112" y="106"/>
                </a:lnTo>
                <a:lnTo>
                  <a:pt x="110" y="110"/>
                </a:lnTo>
                <a:lnTo>
                  <a:pt x="106" y="112"/>
                </a:lnTo>
                <a:lnTo>
                  <a:pt x="102" y="116"/>
                </a:lnTo>
                <a:lnTo>
                  <a:pt x="102" y="118"/>
                </a:lnTo>
                <a:lnTo>
                  <a:pt x="100" y="120"/>
                </a:lnTo>
                <a:lnTo>
                  <a:pt x="98" y="120"/>
                </a:lnTo>
                <a:lnTo>
                  <a:pt x="94" y="122"/>
                </a:lnTo>
                <a:lnTo>
                  <a:pt x="92" y="124"/>
                </a:lnTo>
                <a:lnTo>
                  <a:pt x="90" y="126"/>
                </a:lnTo>
                <a:lnTo>
                  <a:pt x="88" y="126"/>
                </a:lnTo>
                <a:lnTo>
                  <a:pt x="88" y="126"/>
                </a:lnTo>
                <a:lnTo>
                  <a:pt x="86" y="126"/>
                </a:lnTo>
                <a:lnTo>
                  <a:pt x="84" y="126"/>
                </a:lnTo>
                <a:lnTo>
                  <a:pt x="82" y="126"/>
                </a:lnTo>
                <a:lnTo>
                  <a:pt x="80" y="126"/>
                </a:lnTo>
                <a:lnTo>
                  <a:pt x="80" y="126"/>
                </a:lnTo>
                <a:lnTo>
                  <a:pt x="78" y="126"/>
                </a:lnTo>
                <a:lnTo>
                  <a:pt x="78" y="126"/>
                </a:lnTo>
                <a:lnTo>
                  <a:pt x="78" y="126"/>
                </a:lnTo>
                <a:lnTo>
                  <a:pt x="76" y="130"/>
                </a:lnTo>
                <a:lnTo>
                  <a:pt x="76" y="130"/>
                </a:lnTo>
                <a:lnTo>
                  <a:pt x="76" y="132"/>
                </a:lnTo>
                <a:lnTo>
                  <a:pt x="76" y="132"/>
                </a:lnTo>
                <a:lnTo>
                  <a:pt x="74" y="132"/>
                </a:lnTo>
                <a:lnTo>
                  <a:pt x="74" y="134"/>
                </a:lnTo>
                <a:lnTo>
                  <a:pt x="74" y="134"/>
                </a:lnTo>
                <a:lnTo>
                  <a:pt x="74" y="134"/>
                </a:lnTo>
                <a:lnTo>
                  <a:pt x="72" y="134"/>
                </a:lnTo>
                <a:lnTo>
                  <a:pt x="70" y="132"/>
                </a:lnTo>
                <a:lnTo>
                  <a:pt x="68" y="132"/>
                </a:lnTo>
                <a:lnTo>
                  <a:pt x="66" y="132"/>
                </a:lnTo>
                <a:lnTo>
                  <a:pt x="66" y="132"/>
                </a:lnTo>
                <a:lnTo>
                  <a:pt x="64" y="132"/>
                </a:lnTo>
                <a:lnTo>
                  <a:pt x="64" y="132"/>
                </a:lnTo>
                <a:lnTo>
                  <a:pt x="64" y="132"/>
                </a:lnTo>
                <a:lnTo>
                  <a:pt x="64" y="132"/>
                </a:lnTo>
                <a:lnTo>
                  <a:pt x="62" y="132"/>
                </a:lnTo>
                <a:lnTo>
                  <a:pt x="62" y="132"/>
                </a:lnTo>
                <a:lnTo>
                  <a:pt x="62" y="134"/>
                </a:lnTo>
                <a:lnTo>
                  <a:pt x="62" y="134"/>
                </a:lnTo>
                <a:lnTo>
                  <a:pt x="62" y="136"/>
                </a:lnTo>
                <a:lnTo>
                  <a:pt x="62" y="138"/>
                </a:lnTo>
                <a:lnTo>
                  <a:pt x="62" y="138"/>
                </a:lnTo>
                <a:lnTo>
                  <a:pt x="62" y="140"/>
                </a:lnTo>
                <a:lnTo>
                  <a:pt x="62" y="140"/>
                </a:lnTo>
                <a:lnTo>
                  <a:pt x="62" y="140"/>
                </a:lnTo>
                <a:lnTo>
                  <a:pt x="62" y="142"/>
                </a:lnTo>
                <a:lnTo>
                  <a:pt x="60" y="142"/>
                </a:lnTo>
                <a:lnTo>
                  <a:pt x="60" y="142"/>
                </a:lnTo>
                <a:lnTo>
                  <a:pt x="58" y="142"/>
                </a:lnTo>
                <a:lnTo>
                  <a:pt x="56" y="142"/>
                </a:lnTo>
                <a:lnTo>
                  <a:pt x="54" y="142"/>
                </a:lnTo>
                <a:lnTo>
                  <a:pt x="50" y="142"/>
                </a:lnTo>
                <a:lnTo>
                  <a:pt x="48" y="142"/>
                </a:lnTo>
                <a:lnTo>
                  <a:pt x="46" y="142"/>
                </a:lnTo>
                <a:lnTo>
                  <a:pt x="46" y="140"/>
                </a:lnTo>
                <a:lnTo>
                  <a:pt x="48" y="138"/>
                </a:lnTo>
                <a:lnTo>
                  <a:pt x="48" y="136"/>
                </a:lnTo>
                <a:lnTo>
                  <a:pt x="48" y="136"/>
                </a:lnTo>
                <a:lnTo>
                  <a:pt x="48" y="134"/>
                </a:lnTo>
                <a:lnTo>
                  <a:pt x="48" y="134"/>
                </a:lnTo>
                <a:lnTo>
                  <a:pt x="48" y="134"/>
                </a:lnTo>
                <a:lnTo>
                  <a:pt x="48" y="134"/>
                </a:lnTo>
                <a:lnTo>
                  <a:pt x="46" y="134"/>
                </a:lnTo>
                <a:lnTo>
                  <a:pt x="46" y="132"/>
                </a:lnTo>
                <a:lnTo>
                  <a:pt x="44" y="132"/>
                </a:lnTo>
                <a:lnTo>
                  <a:pt x="44" y="132"/>
                </a:lnTo>
                <a:lnTo>
                  <a:pt x="40" y="134"/>
                </a:lnTo>
                <a:lnTo>
                  <a:pt x="38" y="134"/>
                </a:lnTo>
                <a:lnTo>
                  <a:pt x="38" y="134"/>
                </a:lnTo>
                <a:lnTo>
                  <a:pt x="0" y="134"/>
                </a:lnTo>
                <a:lnTo>
                  <a:pt x="0" y="132"/>
                </a:lnTo>
                <a:lnTo>
                  <a:pt x="4" y="128"/>
                </a:lnTo>
                <a:lnTo>
                  <a:pt x="6" y="124"/>
                </a:lnTo>
                <a:lnTo>
                  <a:pt x="8" y="122"/>
                </a:lnTo>
                <a:lnTo>
                  <a:pt x="10" y="120"/>
                </a:lnTo>
                <a:lnTo>
                  <a:pt x="10" y="120"/>
                </a:lnTo>
                <a:lnTo>
                  <a:pt x="12" y="120"/>
                </a:lnTo>
                <a:lnTo>
                  <a:pt x="14" y="118"/>
                </a:lnTo>
                <a:lnTo>
                  <a:pt x="16" y="118"/>
                </a:lnTo>
                <a:lnTo>
                  <a:pt x="16" y="118"/>
                </a:lnTo>
                <a:lnTo>
                  <a:pt x="18" y="118"/>
                </a:lnTo>
                <a:lnTo>
                  <a:pt x="20" y="116"/>
                </a:lnTo>
                <a:lnTo>
                  <a:pt x="22" y="112"/>
                </a:lnTo>
                <a:lnTo>
                  <a:pt x="24" y="110"/>
                </a:lnTo>
                <a:lnTo>
                  <a:pt x="24" y="110"/>
                </a:lnTo>
                <a:lnTo>
                  <a:pt x="26" y="108"/>
                </a:lnTo>
                <a:lnTo>
                  <a:pt x="26" y="106"/>
                </a:lnTo>
                <a:lnTo>
                  <a:pt x="26" y="104"/>
                </a:lnTo>
                <a:lnTo>
                  <a:pt x="28" y="102"/>
                </a:lnTo>
                <a:lnTo>
                  <a:pt x="28" y="98"/>
                </a:lnTo>
                <a:lnTo>
                  <a:pt x="28" y="92"/>
                </a:lnTo>
                <a:lnTo>
                  <a:pt x="28" y="86"/>
                </a:lnTo>
                <a:lnTo>
                  <a:pt x="30" y="74"/>
                </a:lnTo>
                <a:lnTo>
                  <a:pt x="30" y="68"/>
                </a:lnTo>
                <a:lnTo>
                  <a:pt x="30" y="66"/>
                </a:lnTo>
                <a:lnTo>
                  <a:pt x="32" y="64"/>
                </a:lnTo>
                <a:lnTo>
                  <a:pt x="32" y="60"/>
                </a:lnTo>
                <a:lnTo>
                  <a:pt x="32" y="56"/>
                </a:lnTo>
                <a:lnTo>
                  <a:pt x="34" y="54"/>
                </a:lnTo>
                <a:lnTo>
                  <a:pt x="34" y="52"/>
                </a:lnTo>
                <a:lnTo>
                  <a:pt x="34" y="52"/>
                </a:lnTo>
                <a:lnTo>
                  <a:pt x="36" y="50"/>
                </a:lnTo>
                <a:lnTo>
                  <a:pt x="36" y="50"/>
                </a:lnTo>
                <a:lnTo>
                  <a:pt x="36" y="50"/>
                </a:lnTo>
                <a:lnTo>
                  <a:pt x="38" y="50"/>
                </a:lnTo>
                <a:lnTo>
                  <a:pt x="38" y="50"/>
                </a:lnTo>
                <a:lnTo>
                  <a:pt x="40" y="50"/>
                </a:lnTo>
                <a:lnTo>
                  <a:pt x="42" y="52"/>
                </a:lnTo>
                <a:lnTo>
                  <a:pt x="42" y="52"/>
                </a:lnTo>
                <a:lnTo>
                  <a:pt x="42" y="52"/>
                </a:lnTo>
                <a:lnTo>
                  <a:pt x="42" y="52"/>
                </a:lnTo>
                <a:lnTo>
                  <a:pt x="44" y="50"/>
                </a:lnTo>
                <a:lnTo>
                  <a:pt x="44" y="50"/>
                </a:lnTo>
                <a:lnTo>
                  <a:pt x="44" y="50"/>
                </a:lnTo>
                <a:lnTo>
                  <a:pt x="44" y="48"/>
                </a:lnTo>
                <a:lnTo>
                  <a:pt x="44" y="46"/>
                </a:lnTo>
                <a:lnTo>
                  <a:pt x="44" y="44"/>
                </a:lnTo>
                <a:lnTo>
                  <a:pt x="44" y="44"/>
                </a:lnTo>
                <a:lnTo>
                  <a:pt x="44" y="42"/>
                </a:lnTo>
                <a:lnTo>
                  <a:pt x="44" y="42"/>
                </a:lnTo>
                <a:lnTo>
                  <a:pt x="44" y="42"/>
                </a:lnTo>
                <a:lnTo>
                  <a:pt x="44" y="40"/>
                </a:lnTo>
                <a:lnTo>
                  <a:pt x="46" y="40"/>
                </a:lnTo>
                <a:lnTo>
                  <a:pt x="48" y="40"/>
                </a:lnTo>
                <a:lnTo>
                  <a:pt x="50" y="40"/>
                </a:lnTo>
                <a:lnTo>
                  <a:pt x="50" y="40"/>
                </a:lnTo>
                <a:lnTo>
                  <a:pt x="52" y="40"/>
                </a:lnTo>
                <a:lnTo>
                  <a:pt x="56" y="40"/>
                </a:lnTo>
                <a:lnTo>
                  <a:pt x="60" y="40"/>
                </a:lnTo>
                <a:lnTo>
                  <a:pt x="62" y="42"/>
                </a:lnTo>
                <a:lnTo>
                  <a:pt x="62" y="42"/>
                </a:lnTo>
                <a:lnTo>
                  <a:pt x="64" y="42"/>
                </a:lnTo>
                <a:lnTo>
                  <a:pt x="66" y="40"/>
                </a:lnTo>
                <a:lnTo>
                  <a:pt x="66" y="40"/>
                </a:lnTo>
                <a:lnTo>
                  <a:pt x="68" y="40"/>
                </a:lnTo>
                <a:lnTo>
                  <a:pt x="68" y="40"/>
                </a:lnTo>
                <a:lnTo>
                  <a:pt x="68" y="38"/>
                </a:lnTo>
                <a:lnTo>
                  <a:pt x="68" y="38"/>
                </a:lnTo>
                <a:lnTo>
                  <a:pt x="68" y="36"/>
                </a:lnTo>
                <a:lnTo>
                  <a:pt x="68" y="34"/>
                </a:lnTo>
                <a:lnTo>
                  <a:pt x="68" y="30"/>
                </a:lnTo>
                <a:lnTo>
                  <a:pt x="68" y="30"/>
                </a:lnTo>
                <a:lnTo>
                  <a:pt x="68" y="28"/>
                </a:lnTo>
                <a:lnTo>
                  <a:pt x="68" y="28"/>
                </a:lnTo>
                <a:lnTo>
                  <a:pt x="68" y="28"/>
                </a:lnTo>
                <a:lnTo>
                  <a:pt x="70" y="26"/>
                </a:lnTo>
                <a:lnTo>
                  <a:pt x="70" y="24"/>
                </a:lnTo>
                <a:lnTo>
                  <a:pt x="72" y="24"/>
                </a:lnTo>
                <a:lnTo>
                  <a:pt x="74" y="20"/>
                </a:lnTo>
                <a:lnTo>
                  <a:pt x="76" y="20"/>
                </a:lnTo>
                <a:lnTo>
                  <a:pt x="76" y="18"/>
                </a:lnTo>
                <a:lnTo>
                  <a:pt x="78" y="16"/>
                </a:lnTo>
                <a:lnTo>
                  <a:pt x="80" y="14"/>
                </a:lnTo>
                <a:lnTo>
                  <a:pt x="82" y="10"/>
                </a:lnTo>
                <a:lnTo>
                  <a:pt x="82" y="8"/>
                </a:lnTo>
                <a:lnTo>
                  <a:pt x="82" y="6"/>
                </a:lnTo>
                <a:lnTo>
                  <a:pt x="84" y="4"/>
                </a:lnTo>
                <a:lnTo>
                  <a:pt x="84" y="2"/>
                </a:lnTo>
                <a:lnTo>
                  <a:pt x="84" y="0"/>
                </a:lnTo>
                <a:lnTo>
                  <a:pt x="84" y="0"/>
                </a:lnTo>
                <a:lnTo>
                  <a:pt x="84" y="0"/>
                </a:lnTo>
                <a:lnTo>
                  <a:pt x="86" y="0"/>
                </a:lnTo>
                <a:lnTo>
                  <a:pt x="86" y="0"/>
                </a:lnTo>
                <a:lnTo>
                  <a:pt x="86" y="0"/>
                </a:lnTo>
                <a:lnTo>
                  <a:pt x="88" y="0"/>
                </a:lnTo>
                <a:lnTo>
                  <a:pt x="88" y="0"/>
                </a:lnTo>
                <a:lnTo>
                  <a:pt x="90" y="0"/>
                </a:lnTo>
                <a:lnTo>
                  <a:pt x="92" y="2"/>
                </a:lnTo>
                <a:lnTo>
                  <a:pt x="94" y="4"/>
                </a:lnTo>
                <a:lnTo>
                  <a:pt x="96" y="6"/>
                </a:lnTo>
                <a:lnTo>
                  <a:pt x="96" y="6"/>
                </a:lnTo>
                <a:lnTo>
                  <a:pt x="96" y="6"/>
                </a:lnTo>
                <a:lnTo>
                  <a:pt x="98" y="6"/>
                </a:lnTo>
                <a:lnTo>
                  <a:pt x="100" y="8"/>
                </a:lnTo>
                <a:lnTo>
                  <a:pt x="104" y="8"/>
                </a:lnTo>
                <a:lnTo>
                  <a:pt x="106" y="8"/>
                </a:lnTo>
                <a:lnTo>
                  <a:pt x="108" y="8"/>
                </a:lnTo>
                <a:lnTo>
                  <a:pt x="110" y="8"/>
                </a:lnTo>
                <a:lnTo>
                  <a:pt x="110" y="8"/>
                </a:lnTo>
                <a:lnTo>
                  <a:pt x="112" y="10"/>
                </a:lnTo>
                <a:lnTo>
                  <a:pt x="114" y="10"/>
                </a:lnTo>
                <a:lnTo>
                  <a:pt x="116" y="12"/>
                </a:lnTo>
                <a:lnTo>
                  <a:pt x="116" y="14"/>
                </a:lnTo>
                <a:lnTo>
                  <a:pt x="118" y="16"/>
                </a:lnTo>
                <a:lnTo>
                  <a:pt x="118" y="16"/>
                </a:lnTo>
                <a:lnTo>
                  <a:pt x="120" y="16"/>
                </a:lnTo>
                <a:lnTo>
                  <a:pt x="120" y="18"/>
                </a:lnTo>
                <a:lnTo>
                  <a:pt x="120" y="18"/>
                </a:lnTo>
              </a:path>
            </a:pathLst>
          </a:custGeom>
          <a:ln>
            <a:headEnd/>
            <a:tailEn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30" name="Arc 29"/>
          <p:cNvSpPr/>
          <p:nvPr/>
        </p:nvSpPr>
        <p:spPr>
          <a:xfrm rot="12252377">
            <a:off x="986034" y="3644187"/>
            <a:ext cx="72450" cy="252906"/>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1" name="Arc 30"/>
          <p:cNvSpPr/>
          <p:nvPr/>
        </p:nvSpPr>
        <p:spPr>
          <a:xfrm rot="6902951">
            <a:off x="1159001" y="3744337"/>
            <a:ext cx="105779" cy="227246"/>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2" name="Arc 31"/>
          <p:cNvSpPr/>
          <p:nvPr/>
        </p:nvSpPr>
        <p:spPr>
          <a:xfrm rot="5961162" flipH="1">
            <a:off x="1042606" y="4146324"/>
            <a:ext cx="60971" cy="228970"/>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3" name="Arc 32"/>
          <p:cNvSpPr/>
          <p:nvPr/>
        </p:nvSpPr>
        <p:spPr>
          <a:xfrm rot="5961162" flipH="1">
            <a:off x="1146474" y="4449334"/>
            <a:ext cx="45719" cy="273072"/>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 name="Arc 33"/>
          <p:cNvSpPr/>
          <p:nvPr/>
        </p:nvSpPr>
        <p:spPr>
          <a:xfrm rot="5961162">
            <a:off x="1139350" y="4280404"/>
            <a:ext cx="45719" cy="273198"/>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5" name="Arc 34"/>
          <p:cNvSpPr/>
          <p:nvPr/>
        </p:nvSpPr>
        <p:spPr>
          <a:xfrm rot="730522" flipH="1">
            <a:off x="1408864" y="4746041"/>
            <a:ext cx="86881" cy="376137"/>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6" name="Arc 35"/>
          <p:cNvSpPr/>
          <p:nvPr/>
        </p:nvSpPr>
        <p:spPr>
          <a:xfrm rot="13953569">
            <a:off x="1909157" y="3324432"/>
            <a:ext cx="140524" cy="298589"/>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7" name="Arc 36"/>
          <p:cNvSpPr/>
          <p:nvPr/>
        </p:nvSpPr>
        <p:spPr>
          <a:xfrm rot="12252377" flipH="1">
            <a:off x="2574051" y="3394123"/>
            <a:ext cx="77905" cy="368021"/>
          </a:xfrm>
          <a:prstGeom prst="arc">
            <a:avLst>
              <a:gd name="adj1" fmla="val 16200000"/>
              <a:gd name="adj2" fmla="val 4833853"/>
            </a:avLst>
          </a:prstGeom>
          <a:ln w="19050">
            <a:solidFill>
              <a:srgbClr val="CC33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396" y="2251953"/>
            <a:ext cx="5824809" cy="4185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a:spLocks/>
          </p:cNvSpPr>
          <p:nvPr/>
        </p:nvSpPr>
        <p:spPr>
          <a:xfrm>
            <a:off x="425449" y="1283368"/>
            <a:ext cx="9128125" cy="307777"/>
          </a:xfrm>
          <a:prstGeom prst="rect">
            <a:avLst/>
          </a:prstGeom>
          <a:noFill/>
        </p:spPr>
        <p:txBody>
          <a:bodyPr wrap="square" lIns="36000" rIns="36000" rtlCol="0">
            <a:spAutoFit/>
          </a:bodyPr>
          <a:lstStyle/>
          <a:p>
            <a:pPr algn="l"/>
            <a:r>
              <a:rPr lang="es-ES" sz="1400" b="0" dirty="0" smtClean="0">
                <a:solidFill>
                  <a:schemeClr val="accent2">
                    <a:lumMod val="50000"/>
                  </a:schemeClr>
                </a:solidFill>
              </a:rPr>
              <a:t>Capacidad de interconexión de España con sus principales vecinos:</a:t>
            </a:r>
          </a:p>
        </p:txBody>
      </p:sp>
      <p:sp>
        <p:nvSpPr>
          <p:cNvPr id="19" name="TextBox 18"/>
          <p:cNvSpPr txBox="1">
            <a:spLocks/>
          </p:cNvSpPr>
          <p:nvPr/>
        </p:nvSpPr>
        <p:spPr>
          <a:xfrm>
            <a:off x="4801725" y="1788796"/>
            <a:ext cx="3958151" cy="584775"/>
          </a:xfrm>
          <a:prstGeom prst="rect">
            <a:avLst/>
          </a:prstGeom>
          <a:noFill/>
        </p:spPr>
        <p:txBody>
          <a:bodyPr wrap="square" lIns="36000" rIns="36000" rtlCol="0">
            <a:spAutoFit/>
          </a:bodyPr>
          <a:lstStyle/>
          <a:p>
            <a:r>
              <a:rPr lang="es-ES" sz="1600" dirty="0" smtClean="0">
                <a:solidFill>
                  <a:schemeClr val="accent2">
                    <a:lumMod val="50000"/>
                  </a:schemeClr>
                </a:solidFill>
              </a:rPr>
              <a:t>Red de trasmisión eléctrica peninsular</a:t>
            </a:r>
          </a:p>
        </p:txBody>
      </p:sp>
    </p:spTree>
    <p:extLst>
      <p:ext uri="{BB962C8B-B14F-4D97-AF65-F5344CB8AC3E}">
        <p14:creationId xmlns:p14="http://schemas.microsoft.com/office/powerpoint/2010/main" val="193947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7"/>
                                        </p:tgtEl>
                                      </p:cBhvr>
                                    </p:animEffect>
                                    <p:animScale>
                                      <p:cBhvr>
                                        <p:cTn id="7" dur="250" autoRev="1" fill="hold"/>
                                        <p:tgtEl>
                                          <p:spTgt spid="3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6"/>
                                        </p:tgtEl>
                                      </p:cBhvr>
                                    </p:animEffect>
                                    <p:animScale>
                                      <p:cBhvr>
                                        <p:cTn id="10" dur="250" autoRev="1" fill="hold"/>
                                        <p:tgtEl>
                                          <p:spTgt spid="36"/>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0"/>
                                        </p:tgtEl>
                                      </p:cBhvr>
                                    </p:animEffect>
                                    <p:animScale>
                                      <p:cBhvr>
                                        <p:cTn id="13" dur="250" autoRev="1" fill="hold"/>
                                        <p:tgtEl>
                                          <p:spTgt spid="30"/>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2"/>
                                        </p:tgtEl>
                                      </p:cBhvr>
                                    </p:animEffect>
                                    <p:animScale>
                                      <p:cBhvr>
                                        <p:cTn id="19" dur="250" autoRev="1" fill="hold"/>
                                        <p:tgtEl>
                                          <p:spTgt spid="32"/>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34"/>
                                        </p:tgtEl>
                                      </p:cBhvr>
                                    </p:animEffect>
                                    <p:animScale>
                                      <p:cBhvr>
                                        <p:cTn id="22" dur="250" autoRev="1" fill="hold"/>
                                        <p:tgtEl>
                                          <p:spTgt spid="34"/>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33"/>
                                        </p:tgtEl>
                                      </p:cBhvr>
                                    </p:animEffect>
                                    <p:animScale>
                                      <p:cBhvr>
                                        <p:cTn id="25" dur="250" autoRev="1" fill="hold"/>
                                        <p:tgtEl>
                                          <p:spTgt spid="33"/>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35"/>
                                        </p:tgtEl>
                                      </p:cBhvr>
                                    </p:animEffect>
                                    <p:animScale>
                                      <p:cBhvr>
                                        <p:cTn id="28"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descr="C:\Users\luis.cabello.sanchez\Downloads\chart (1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43" y="2619207"/>
            <a:ext cx="4621223" cy="2505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ES" dirty="0" smtClean="0"/>
              <a:t>Consumo de electricidad</a:t>
            </a:r>
            <a:endParaRPr lang="es-ES" dirty="0"/>
          </a:p>
        </p:txBody>
      </p:sp>
      <p:pic>
        <p:nvPicPr>
          <p:cNvPr id="1030" name="Picture 6" descr="C:\Users\luis.cabello.sanchez\Downloads\chart (1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0780" y="2619207"/>
            <a:ext cx="4621223" cy="2505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p:cNvSpPr>
          <p:nvPr/>
        </p:nvSpPr>
        <p:spPr>
          <a:xfrm>
            <a:off x="425450" y="1283368"/>
            <a:ext cx="9280024" cy="307777"/>
          </a:xfrm>
          <a:prstGeom prst="rect">
            <a:avLst/>
          </a:prstGeom>
          <a:noFill/>
        </p:spPr>
        <p:txBody>
          <a:bodyPr wrap="square" lIns="36000" rIns="36000" rtlCol="0">
            <a:spAutoFit/>
          </a:bodyPr>
          <a:lstStyle/>
          <a:p>
            <a:pPr algn="l"/>
            <a:r>
              <a:rPr lang="es-ES" sz="1400" b="0" dirty="0" smtClean="0">
                <a:solidFill>
                  <a:schemeClr val="accent2">
                    <a:lumMod val="50000"/>
                  </a:schemeClr>
                </a:solidFill>
              </a:rPr>
              <a:t>Echemos ahora un vistazo al consumo eléctrico durante la última década. ¿Le habrá afectado la crisis? </a:t>
            </a:r>
          </a:p>
        </p:txBody>
      </p:sp>
      <p:sp>
        <p:nvSpPr>
          <p:cNvPr id="8" name="TextBox 7"/>
          <p:cNvSpPr txBox="1">
            <a:spLocks/>
          </p:cNvSpPr>
          <p:nvPr/>
        </p:nvSpPr>
        <p:spPr>
          <a:xfrm>
            <a:off x="425450" y="1780673"/>
            <a:ext cx="9280024"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Tanto si echamos un vistazo al consumo de energía final como, sobre todo, analizando la caída del volumen diario de electricidad negociado en el mercado español, apreciamos que la crisis ha dejado su huella.</a:t>
            </a:r>
          </a:p>
        </p:txBody>
      </p:sp>
      <p:sp>
        <p:nvSpPr>
          <p:cNvPr id="9" name="TextBox 8"/>
          <p:cNvSpPr txBox="1">
            <a:spLocks/>
          </p:cNvSpPr>
          <p:nvPr/>
        </p:nvSpPr>
        <p:spPr>
          <a:xfrm>
            <a:off x="2684402" y="5488661"/>
            <a:ext cx="4762120" cy="729933"/>
          </a:xfrm>
          <a:prstGeom prst="round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lIns="36000" rIns="36000" rtlCol="0" anchor="ctr">
            <a:spAutoFit/>
          </a:bodyPr>
          <a:lstStyle/>
          <a:p>
            <a:r>
              <a:rPr lang="es-ES" sz="1400" b="0" dirty="0" smtClean="0">
                <a:solidFill>
                  <a:schemeClr val="accent2">
                    <a:lumMod val="50000"/>
                  </a:schemeClr>
                </a:solidFill>
              </a:rPr>
              <a:t>¿Se corresponderá la caída del consumo con una reducción, también, en la potencia instalada?</a:t>
            </a:r>
          </a:p>
        </p:txBody>
      </p:sp>
      <p:pic>
        <p:nvPicPr>
          <p:cNvPr id="13" name="Picture 12" descr="flecha.png"/>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12019574">
            <a:off x="6904448" y="4084882"/>
            <a:ext cx="773884" cy="518321"/>
          </a:xfrm>
          <a:prstGeom prst="rect">
            <a:avLst/>
          </a:prstGeom>
        </p:spPr>
      </p:pic>
      <p:pic>
        <p:nvPicPr>
          <p:cNvPr id="14" name="Picture 13" descr="flecha.png"/>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7300520">
            <a:off x="2280126" y="3079868"/>
            <a:ext cx="581431" cy="389423"/>
          </a:xfrm>
          <a:prstGeom prst="rect">
            <a:avLst/>
          </a:prstGeom>
        </p:spPr>
      </p:pic>
    </p:spTree>
    <p:extLst>
      <p:ext uri="{BB962C8B-B14F-4D97-AF65-F5344CB8AC3E}">
        <p14:creationId xmlns:p14="http://schemas.microsoft.com/office/powerpoint/2010/main" val="415483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Potencia instalada</a:t>
            </a:r>
            <a:endParaRPr lang="es-ES" dirty="0"/>
          </a:p>
        </p:txBody>
      </p:sp>
      <p:pic>
        <p:nvPicPr>
          <p:cNvPr id="4098" name="Picture 2" descr="C:\Users\luis.cabello.sanchez\Downloads\chart (7).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618" y="4232452"/>
            <a:ext cx="4201112" cy="227771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luis.cabello.sanchez\Downloads\chart (8).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1917" y="1492892"/>
            <a:ext cx="4322174" cy="23433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luis.cabello.sanchez\Downloads\chart (9).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1916" y="4166815"/>
            <a:ext cx="4322172" cy="2343348"/>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p:cNvSpPr/>
          <p:nvPr/>
        </p:nvSpPr>
        <p:spPr bwMode="auto">
          <a:xfrm>
            <a:off x="4732421" y="1419726"/>
            <a:ext cx="449179" cy="5090437"/>
          </a:xfrm>
          <a:prstGeom prst="leftBrace">
            <a:avLst>
              <a:gd name="adj1" fmla="val 8333"/>
              <a:gd name="adj2" fmla="val 77417"/>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9" name="TextBox 8"/>
          <p:cNvSpPr txBox="1">
            <a:spLocks/>
          </p:cNvSpPr>
          <p:nvPr/>
        </p:nvSpPr>
        <p:spPr>
          <a:xfrm>
            <a:off x="425450" y="1283368"/>
            <a:ext cx="4130508" cy="738664"/>
          </a:xfrm>
          <a:prstGeom prst="rect">
            <a:avLst/>
          </a:prstGeom>
          <a:noFill/>
        </p:spPr>
        <p:txBody>
          <a:bodyPr wrap="square" lIns="36000" rIns="36000" rtlCol="0">
            <a:spAutoFit/>
          </a:bodyPr>
          <a:lstStyle/>
          <a:p>
            <a:pPr algn="l"/>
            <a:r>
              <a:rPr lang="es-ES" sz="1400" b="0" dirty="0" smtClean="0">
                <a:solidFill>
                  <a:schemeClr val="accent2">
                    <a:lumMod val="50000"/>
                  </a:schemeClr>
                </a:solidFill>
              </a:rPr>
              <a:t>Paradójicamente, la reducción del consumo no se ha visto acompañada de una reducción en la potencia instalada sino, más bien, todo lo contrario.</a:t>
            </a:r>
          </a:p>
        </p:txBody>
      </p:sp>
      <p:sp>
        <p:nvSpPr>
          <p:cNvPr id="10" name="TextBox 9"/>
          <p:cNvSpPr txBox="1">
            <a:spLocks/>
          </p:cNvSpPr>
          <p:nvPr/>
        </p:nvSpPr>
        <p:spPr>
          <a:xfrm>
            <a:off x="425450" y="2054843"/>
            <a:ext cx="4130508" cy="738664"/>
          </a:xfrm>
          <a:prstGeom prst="rect">
            <a:avLst/>
          </a:prstGeom>
          <a:noFill/>
        </p:spPr>
        <p:txBody>
          <a:bodyPr wrap="square" lIns="36000" rIns="36000" rtlCol="0">
            <a:spAutoFit/>
          </a:bodyPr>
          <a:lstStyle/>
          <a:p>
            <a:pPr algn="l"/>
            <a:r>
              <a:rPr lang="es-ES" sz="1400" b="0" dirty="0" smtClean="0">
                <a:solidFill>
                  <a:schemeClr val="accent2">
                    <a:lumMod val="50000"/>
                  </a:schemeClr>
                </a:solidFill>
              </a:rPr>
              <a:t>La cantidad de potencia instalada en energías no renovables ha sido sostenida por el fuerte crecimiento de la modalidad de ciclo combinado.</a:t>
            </a:r>
          </a:p>
        </p:txBody>
      </p:sp>
      <p:sp>
        <p:nvSpPr>
          <p:cNvPr id="11" name="TextBox 10"/>
          <p:cNvSpPr txBox="1">
            <a:spLocks/>
          </p:cNvSpPr>
          <p:nvPr/>
        </p:nvSpPr>
        <p:spPr>
          <a:xfrm>
            <a:off x="425450" y="2803709"/>
            <a:ext cx="4130508" cy="954107"/>
          </a:xfrm>
          <a:prstGeom prst="rect">
            <a:avLst/>
          </a:prstGeom>
          <a:noFill/>
        </p:spPr>
        <p:txBody>
          <a:bodyPr wrap="square" lIns="36000" rIns="36000" rtlCol="0">
            <a:spAutoFit/>
          </a:bodyPr>
          <a:lstStyle/>
          <a:p>
            <a:pPr algn="l"/>
            <a:r>
              <a:rPr lang="es-ES" sz="1400" b="0" dirty="0" smtClean="0">
                <a:solidFill>
                  <a:schemeClr val="accent2">
                    <a:lumMod val="50000"/>
                  </a:schemeClr>
                </a:solidFill>
              </a:rPr>
              <a:t>La cantidad de potencia instalada en energías renovables ha incrementado de manera constante pasando de menos de 40.000 MW a 60.000 MW en 10 años.</a:t>
            </a:r>
          </a:p>
        </p:txBody>
      </p:sp>
      <p:sp>
        <p:nvSpPr>
          <p:cNvPr id="12" name="TextBox 11"/>
          <p:cNvSpPr txBox="1">
            <a:spLocks/>
          </p:cNvSpPr>
          <p:nvPr/>
        </p:nvSpPr>
        <p:spPr>
          <a:xfrm>
            <a:off x="6769348" y="1185115"/>
            <a:ext cx="1387307" cy="307777"/>
          </a:xfrm>
          <a:prstGeom prst="rect">
            <a:avLst/>
          </a:prstGeom>
          <a:noFill/>
        </p:spPr>
        <p:txBody>
          <a:bodyPr wrap="square" lIns="36000" rIns="36000" rtlCol="0">
            <a:spAutoFit/>
          </a:bodyPr>
          <a:lstStyle/>
          <a:p>
            <a:r>
              <a:rPr lang="es-ES" sz="1400" b="0" dirty="0" smtClean="0">
                <a:solidFill>
                  <a:schemeClr val="accent2">
                    <a:lumMod val="50000"/>
                  </a:schemeClr>
                </a:solidFill>
              </a:rPr>
              <a:t>No Renovables</a:t>
            </a:r>
          </a:p>
        </p:txBody>
      </p:sp>
      <p:sp>
        <p:nvSpPr>
          <p:cNvPr id="13" name="TextBox 12"/>
          <p:cNvSpPr txBox="1">
            <a:spLocks/>
          </p:cNvSpPr>
          <p:nvPr/>
        </p:nvSpPr>
        <p:spPr>
          <a:xfrm>
            <a:off x="6447422" y="3892098"/>
            <a:ext cx="2031157" cy="307777"/>
          </a:xfrm>
          <a:prstGeom prst="rect">
            <a:avLst/>
          </a:prstGeom>
          <a:noFill/>
        </p:spPr>
        <p:txBody>
          <a:bodyPr wrap="square" lIns="36000" rIns="36000" rtlCol="0">
            <a:spAutoFit/>
          </a:bodyPr>
          <a:lstStyle/>
          <a:p>
            <a:r>
              <a:rPr lang="es-ES" sz="1400" b="0" dirty="0" smtClean="0">
                <a:solidFill>
                  <a:schemeClr val="accent2">
                    <a:lumMod val="50000"/>
                  </a:schemeClr>
                </a:solidFill>
              </a:rPr>
              <a:t>Renovables</a:t>
            </a:r>
          </a:p>
        </p:txBody>
      </p:sp>
      <p:sp>
        <p:nvSpPr>
          <p:cNvPr id="5" name="TextBox 4"/>
          <p:cNvSpPr txBox="1"/>
          <p:nvPr/>
        </p:nvSpPr>
        <p:spPr>
          <a:xfrm>
            <a:off x="6548604" y="2366362"/>
            <a:ext cx="914400" cy="914400"/>
          </a:xfrm>
          <a:prstGeom prst="rect">
            <a:avLst/>
          </a:prstGeom>
          <a:noFill/>
        </p:spPr>
        <p:txBody>
          <a:bodyPr wrap="none" lIns="36000" rIns="36000" rtlCol="0">
            <a:noAutofit/>
          </a:bodyPr>
          <a:lstStyle/>
          <a:p>
            <a:pPr algn="l"/>
            <a:r>
              <a:rPr lang="es-ES" b="0" dirty="0" smtClean="0">
                <a:solidFill>
                  <a:schemeClr val="bg1"/>
                </a:solidFill>
              </a:rPr>
              <a:t>Ciclo combinado</a:t>
            </a:r>
          </a:p>
        </p:txBody>
      </p:sp>
      <p:sp>
        <p:nvSpPr>
          <p:cNvPr id="14" name="TextBox 13"/>
          <p:cNvSpPr txBox="1"/>
          <p:nvPr/>
        </p:nvSpPr>
        <p:spPr>
          <a:xfrm rot="21017927">
            <a:off x="7134548" y="5207220"/>
            <a:ext cx="914400" cy="914400"/>
          </a:xfrm>
          <a:prstGeom prst="rect">
            <a:avLst/>
          </a:prstGeom>
          <a:noFill/>
        </p:spPr>
        <p:txBody>
          <a:bodyPr wrap="none" lIns="36000" rIns="36000" rtlCol="0">
            <a:noAutofit/>
          </a:bodyPr>
          <a:lstStyle/>
          <a:p>
            <a:pPr algn="l"/>
            <a:r>
              <a:rPr lang="es-ES" b="0" dirty="0" smtClean="0">
                <a:solidFill>
                  <a:schemeClr val="bg1"/>
                </a:solidFill>
              </a:rPr>
              <a:t>Eólica</a:t>
            </a:r>
          </a:p>
        </p:txBody>
      </p:sp>
    </p:spTree>
    <p:extLst>
      <p:ext uri="{BB962C8B-B14F-4D97-AF65-F5344CB8AC3E}">
        <p14:creationId xmlns:p14="http://schemas.microsoft.com/office/powerpoint/2010/main" val="26386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fade">
                                      <p:cBhvr>
                                        <p:cTn id="16" dur="500"/>
                                        <p:tgtEl>
                                          <p:spTgt spid="409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1" grpId="0"/>
      <p:bldP spid="12" grpId="0"/>
      <p:bldP spid="13" grpId="0"/>
      <p:bldP spid="5"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err="1"/>
              <a:t>Mix</a:t>
            </a:r>
            <a:r>
              <a:rPr lang="pt-PT" dirty="0"/>
              <a:t> de </a:t>
            </a:r>
            <a:r>
              <a:rPr lang="pt-PT" dirty="0" err="1" smtClean="0"/>
              <a:t>Producción</a:t>
            </a:r>
            <a:r>
              <a:rPr lang="pt-PT" dirty="0" smtClean="0"/>
              <a:t/>
            </a:r>
            <a:br>
              <a:rPr lang="pt-PT" dirty="0" smtClean="0"/>
            </a:br>
            <a:r>
              <a:rPr lang="pt-PT" dirty="0" err="1" smtClean="0"/>
              <a:t>Mix</a:t>
            </a:r>
            <a:r>
              <a:rPr lang="pt-PT" dirty="0" smtClean="0"/>
              <a:t> Potencia </a:t>
            </a:r>
            <a:r>
              <a:rPr lang="pt-PT" dirty="0"/>
              <a:t>Instalada</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280" y="4103206"/>
            <a:ext cx="4809686" cy="2503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3966" y="4103206"/>
            <a:ext cx="4722410" cy="2503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a:spLocks/>
          </p:cNvSpPr>
          <p:nvPr/>
        </p:nvSpPr>
        <p:spPr>
          <a:xfrm>
            <a:off x="425449" y="1283368"/>
            <a:ext cx="9128125"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Otra curiosidad es las diferencia entre la potencia que se instala y la energía eléctrica que finalmente produce cada tecnología. Como se aprecia en los siguientes gráficos:</a:t>
            </a:r>
          </a:p>
        </p:txBody>
      </p:sp>
      <p:sp>
        <p:nvSpPr>
          <p:cNvPr id="3" name="Oval 2"/>
          <p:cNvSpPr/>
          <p:nvPr/>
        </p:nvSpPr>
        <p:spPr bwMode="auto">
          <a:xfrm>
            <a:off x="425449" y="2053877"/>
            <a:ext cx="284086" cy="284086"/>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800" b="0" i="0" u="none" strike="noStrike" cap="none" normalizeH="0" baseline="0" dirty="0" smtClean="0">
                <a:ln>
                  <a:noFill/>
                </a:ln>
                <a:solidFill>
                  <a:schemeClr val="tx1"/>
                </a:solidFill>
                <a:effectLst/>
                <a:latin typeface="Arial" pitchFamily="34" charset="0"/>
              </a:rPr>
              <a:t>1</a:t>
            </a:r>
          </a:p>
        </p:txBody>
      </p:sp>
      <p:sp>
        <p:nvSpPr>
          <p:cNvPr id="8" name="Oval 7"/>
          <p:cNvSpPr/>
          <p:nvPr/>
        </p:nvSpPr>
        <p:spPr bwMode="auto">
          <a:xfrm>
            <a:off x="1677202" y="5196793"/>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200" b="0" i="0" u="none" strike="noStrike" cap="none" normalizeH="0" baseline="0" dirty="0" smtClean="0">
                <a:ln>
                  <a:noFill/>
                </a:ln>
                <a:solidFill>
                  <a:schemeClr val="tx1"/>
                </a:solidFill>
                <a:effectLst/>
                <a:latin typeface="Arial" pitchFamily="34" charset="0"/>
              </a:rPr>
              <a:t>1</a:t>
            </a:r>
          </a:p>
        </p:txBody>
      </p:sp>
      <p:sp>
        <p:nvSpPr>
          <p:cNvPr id="9" name="Oval 8"/>
          <p:cNvSpPr/>
          <p:nvPr/>
        </p:nvSpPr>
        <p:spPr bwMode="auto">
          <a:xfrm>
            <a:off x="6488899" y="5374908"/>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200" b="0" i="0" u="none" strike="noStrike" cap="none" normalizeH="0" baseline="0" dirty="0" smtClean="0">
                <a:ln>
                  <a:noFill/>
                </a:ln>
                <a:solidFill>
                  <a:schemeClr val="tx1"/>
                </a:solidFill>
                <a:effectLst/>
                <a:latin typeface="Arial" pitchFamily="34" charset="0"/>
              </a:rPr>
              <a:t>1</a:t>
            </a:r>
          </a:p>
        </p:txBody>
      </p:sp>
      <p:sp>
        <p:nvSpPr>
          <p:cNvPr id="12" name="Oval 11"/>
          <p:cNvSpPr/>
          <p:nvPr/>
        </p:nvSpPr>
        <p:spPr bwMode="auto">
          <a:xfrm>
            <a:off x="2331875" y="5439009"/>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200" b="0" dirty="0">
                <a:solidFill>
                  <a:schemeClr val="tx1"/>
                </a:solidFill>
                <a:latin typeface="Arial" pitchFamily="34" charset="0"/>
              </a:rPr>
              <a:t>3</a:t>
            </a:r>
            <a:endParaRPr kumimoji="0" lang="pt-PT" sz="1200" b="0" i="0" u="none" strike="noStrike" cap="none" normalizeH="0" baseline="0" dirty="0" smtClean="0">
              <a:ln>
                <a:noFill/>
              </a:ln>
              <a:solidFill>
                <a:schemeClr val="tx1"/>
              </a:solidFill>
              <a:effectLst/>
              <a:latin typeface="Arial" pitchFamily="34" charset="0"/>
            </a:endParaRPr>
          </a:p>
        </p:txBody>
      </p:sp>
      <p:sp>
        <p:nvSpPr>
          <p:cNvPr id="13" name="Oval 12"/>
          <p:cNvSpPr/>
          <p:nvPr/>
        </p:nvSpPr>
        <p:spPr bwMode="auto">
          <a:xfrm>
            <a:off x="7150177" y="5439008"/>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200" b="0" dirty="0">
                <a:solidFill>
                  <a:schemeClr val="tx1"/>
                </a:solidFill>
                <a:latin typeface="Arial" pitchFamily="34" charset="0"/>
              </a:rPr>
              <a:t>3</a:t>
            </a:r>
            <a:endParaRPr kumimoji="0" lang="pt-PT" sz="1200" b="0" i="0" u="none" strike="noStrike" cap="none" normalizeH="0" baseline="0" dirty="0" smtClean="0">
              <a:ln>
                <a:noFill/>
              </a:ln>
              <a:solidFill>
                <a:schemeClr val="tx1"/>
              </a:solidFill>
              <a:effectLst/>
              <a:latin typeface="Arial" pitchFamily="34" charset="0"/>
            </a:endParaRPr>
          </a:p>
        </p:txBody>
      </p:sp>
      <p:sp>
        <p:nvSpPr>
          <p:cNvPr id="14" name="Oval 13"/>
          <p:cNvSpPr/>
          <p:nvPr/>
        </p:nvSpPr>
        <p:spPr bwMode="auto">
          <a:xfrm>
            <a:off x="2012278" y="5936161"/>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200" b="0" dirty="0">
                <a:solidFill>
                  <a:schemeClr val="tx1"/>
                </a:solidFill>
                <a:latin typeface="Arial" pitchFamily="34" charset="0"/>
              </a:rPr>
              <a:t>2</a:t>
            </a:r>
            <a:endParaRPr kumimoji="0" lang="pt-PT" sz="1200" b="0" i="0" u="none" strike="noStrike" cap="none" normalizeH="0" baseline="0" dirty="0" smtClean="0">
              <a:ln>
                <a:noFill/>
              </a:ln>
              <a:solidFill>
                <a:schemeClr val="tx1"/>
              </a:solidFill>
              <a:effectLst/>
              <a:latin typeface="Arial" pitchFamily="34" charset="0"/>
            </a:endParaRPr>
          </a:p>
        </p:txBody>
      </p:sp>
      <p:sp>
        <p:nvSpPr>
          <p:cNvPr id="15" name="Oval 14"/>
          <p:cNvSpPr/>
          <p:nvPr/>
        </p:nvSpPr>
        <p:spPr bwMode="auto">
          <a:xfrm>
            <a:off x="6963184" y="5978383"/>
            <a:ext cx="160359" cy="160359"/>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200" b="0" dirty="0">
                <a:solidFill>
                  <a:schemeClr val="tx1"/>
                </a:solidFill>
                <a:latin typeface="Arial" pitchFamily="34" charset="0"/>
              </a:rPr>
              <a:t>2</a:t>
            </a:r>
            <a:endParaRPr kumimoji="0" lang="pt-PT" sz="1200" b="0" i="0" u="none" strike="noStrike" cap="none" normalizeH="0" baseline="0" dirty="0" smtClean="0">
              <a:ln>
                <a:noFill/>
              </a:ln>
              <a:solidFill>
                <a:schemeClr val="tx1"/>
              </a:solidFill>
              <a:effectLst/>
              <a:latin typeface="Arial" pitchFamily="34" charset="0"/>
            </a:endParaRPr>
          </a:p>
        </p:txBody>
      </p:sp>
      <p:sp>
        <p:nvSpPr>
          <p:cNvPr id="16" name="TextBox 15"/>
          <p:cNvSpPr txBox="1">
            <a:spLocks/>
          </p:cNvSpPr>
          <p:nvPr/>
        </p:nvSpPr>
        <p:spPr>
          <a:xfrm>
            <a:off x="887088" y="1934310"/>
            <a:ext cx="8666487"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El carbón y la energía nuclear, que suman un 18% de la potencia instalada, generan un 35% de la electricidad, ofreciendo un gran rendimiento.</a:t>
            </a:r>
          </a:p>
        </p:txBody>
      </p:sp>
      <p:sp>
        <p:nvSpPr>
          <p:cNvPr id="17" name="TextBox 16"/>
          <p:cNvSpPr txBox="1">
            <a:spLocks/>
          </p:cNvSpPr>
          <p:nvPr/>
        </p:nvSpPr>
        <p:spPr>
          <a:xfrm>
            <a:off x="887088" y="2585252"/>
            <a:ext cx="8666488"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Sin embargo, en el otro extremo, las centrales de ciclo combinado, pese a ser un 25% de la potencia, sólo suponen un 10% de la energía producida.</a:t>
            </a:r>
          </a:p>
        </p:txBody>
      </p:sp>
      <p:sp>
        <p:nvSpPr>
          <p:cNvPr id="18" name="TextBox 17"/>
          <p:cNvSpPr txBox="1">
            <a:spLocks/>
          </p:cNvSpPr>
          <p:nvPr/>
        </p:nvSpPr>
        <p:spPr>
          <a:xfrm>
            <a:off x="887087" y="3236195"/>
            <a:ext cx="8666488"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En un punto intermedio se encuentran las energías renovables, que tienen un peso ligeramente inferior en la producción eléctrica respecto a la cantidad de potencia instalada que poseen. </a:t>
            </a:r>
          </a:p>
        </p:txBody>
      </p:sp>
      <p:sp>
        <p:nvSpPr>
          <p:cNvPr id="19" name="Oval 18"/>
          <p:cNvSpPr/>
          <p:nvPr/>
        </p:nvSpPr>
        <p:spPr bwMode="auto">
          <a:xfrm>
            <a:off x="425449" y="2704819"/>
            <a:ext cx="284086" cy="284086"/>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b="0" dirty="0">
                <a:solidFill>
                  <a:schemeClr val="tx1"/>
                </a:solidFill>
                <a:latin typeface="Arial" pitchFamily="34" charset="0"/>
              </a:rPr>
              <a:t>2</a:t>
            </a:r>
            <a:endParaRPr kumimoji="0" lang="pt-PT" sz="1800" b="0" i="0" u="none" strike="noStrike" cap="none" normalizeH="0" baseline="0" dirty="0" smtClean="0">
              <a:ln>
                <a:noFill/>
              </a:ln>
              <a:solidFill>
                <a:schemeClr val="tx1"/>
              </a:solidFill>
              <a:effectLst/>
              <a:latin typeface="Arial" pitchFamily="34" charset="0"/>
            </a:endParaRPr>
          </a:p>
        </p:txBody>
      </p:sp>
      <p:sp>
        <p:nvSpPr>
          <p:cNvPr id="20" name="Oval 19"/>
          <p:cNvSpPr/>
          <p:nvPr/>
        </p:nvSpPr>
        <p:spPr bwMode="auto">
          <a:xfrm>
            <a:off x="425449" y="3355762"/>
            <a:ext cx="284086" cy="284086"/>
          </a:xfrm>
          <a:prstGeom prst="ellipse">
            <a:avLst/>
          </a:prstGeom>
          <a:solidFill>
            <a:schemeClr val="bg1"/>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b="0" dirty="0" smtClean="0">
                <a:solidFill>
                  <a:schemeClr val="tx1"/>
                </a:solidFill>
                <a:latin typeface="Arial" pitchFamily="34" charset="0"/>
              </a:rPr>
              <a:t>3</a:t>
            </a:r>
            <a:endParaRPr kumimoji="0" lang="pt-PT" sz="1800" b="0" i="0" u="none" strike="noStrike" cap="none" normalizeH="0" baseline="0" dirty="0" smtClean="0">
              <a:ln>
                <a:noFill/>
              </a:ln>
              <a:solidFill>
                <a:schemeClr val="tx1"/>
              </a:solidFill>
              <a:effectLst/>
              <a:latin typeface="Arial" pitchFamily="34" charset="0"/>
            </a:endParaRPr>
          </a:p>
        </p:txBody>
      </p:sp>
      <p:sp>
        <p:nvSpPr>
          <p:cNvPr id="21" name="TextBox 20"/>
          <p:cNvSpPr txBox="1"/>
          <p:nvPr/>
        </p:nvSpPr>
        <p:spPr>
          <a:xfrm rot="20998932">
            <a:off x="4228531" y="181913"/>
            <a:ext cx="914400" cy="914400"/>
          </a:xfrm>
          <a:prstGeom prst="rect">
            <a:avLst/>
          </a:prstGeom>
          <a:noFill/>
        </p:spPr>
        <p:txBody>
          <a:bodyPr wrap="none" lIns="36000" rIns="36000" rtlCol="0" anchor="ctr">
            <a:noAutofit/>
          </a:bodyPr>
          <a:lstStyle/>
          <a:p>
            <a:r>
              <a:rPr lang="es-ES"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VS</a:t>
            </a:r>
          </a:p>
        </p:txBody>
      </p:sp>
    </p:spTree>
    <p:extLst>
      <p:ext uri="{BB962C8B-B14F-4D97-AF65-F5344CB8AC3E}">
        <p14:creationId xmlns:p14="http://schemas.microsoft.com/office/powerpoint/2010/main" val="352677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1000"/>
                                        <p:tgtEl>
                                          <p:spTgt spid="13"/>
                                        </p:tgtEl>
                                      </p:cBhvr>
                                    </p:animEffect>
                                    <p:anim calcmode="lin" valueType="num">
                                      <p:cBhvr>
                                        <p:cTn id="67" dur="1000" fill="hold"/>
                                        <p:tgtEl>
                                          <p:spTgt spid="13"/>
                                        </p:tgtEl>
                                        <p:attrNameLst>
                                          <p:attrName>ppt_x</p:attrName>
                                        </p:attrNameLst>
                                      </p:cBhvr>
                                      <p:tavLst>
                                        <p:tav tm="0">
                                          <p:val>
                                            <p:strVal val="#ppt_x"/>
                                          </p:val>
                                        </p:tav>
                                        <p:tav tm="100000">
                                          <p:val>
                                            <p:strVal val="#ppt_x"/>
                                          </p:val>
                                        </p:tav>
                                      </p:tavLst>
                                    </p:anim>
                                    <p:anim calcmode="lin" valueType="num">
                                      <p:cBhvr>
                                        <p:cTn id="6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2" grpId="0" animBg="1"/>
      <p:bldP spid="13" grpId="0" animBg="1"/>
      <p:bldP spid="14" grpId="0" animBg="1"/>
      <p:bldP spid="15" grpId="0" animBg="1"/>
      <p:bldP spid="16" grpId="0"/>
      <p:bldP spid="17" grpId="0"/>
      <p:bldP spid="18" grpId="0"/>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Impacto en la factura eléctrica</a:t>
            </a:r>
            <a:endParaRPr lang="es-ES" dirty="0"/>
          </a:p>
        </p:txBody>
      </p:sp>
      <p:sp>
        <p:nvSpPr>
          <p:cNvPr id="5" name="TextBox 4"/>
          <p:cNvSpPr txBox="1">
            <a:spLocks/>
          </p:cNvSpPr>
          <p:nvPr/>
        </p:nvSpPr>
        <p:spPr>
          <a:xfrm>
            <a:off x="425450" y="1283368"/>
            <a:ext cx="9280024" cy="738664"/>
          </a:xfrm>
          <a:prstGeom prst="rect">
            <a:avLst/>
          </a:prstGeom>
          <a:noFill/>
        </p:spPr>
        <p:txBody>
          <a:bodyPr wrap="square" lIns="36000" rIns="36000" rtlCol="0">
            <a:spAutoFit/>
          </a:bodyPr>
          <a:lstStyle/>
          <a:p>
            <a:pPr algn="l"/>
            <a:r>
              <a:rPr lang="es-ES" sz="1400" b="0" dirty="0" smtClean="0">
                <a:solidFill>
                  <a:schemeClr val="accent2">
                    <a:lumMod val="50000"/>
                  </a:schemeClr>
                </a:solidFill>
              </a:rPr>
              <a:t>El precio de la subasta eléctrica, a lo largo de los últimos de 10 años, ha sufrido fluctuaciones que no son directamente relacionables al incremento de la potencia instalada de energías renovables o de la tecnología de ciclo combinado.</a:t>
            </a:r>
          </a:p>
        </p:txBody>
      </p:sp>
      <p:sp>
        <p:nvSpPr>
          <p:cNvPr id="7" name="TextBox 6"/>
          <p:cNvSpPr txBox="1">
            <a:spLocks/>
          </p:cNvSpPr>
          <p:nvPr/>
        </p:nvSpPr>
        <p:spPr>
          <a:xfrm>
            <a:off x="2563802" y="5976025"/>
            <a:ext cx="4762120" cy="578882"/>
          </a:xfrm>
          <a:prstGeom prst="round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lIns="36000" rIns="36000" rtlCol="0" anchor="ctr">
            <a:spAutoFit/>
          </a:bodyPr>
          <a:lstStyle/>
          <a:p>
            <a:r>
              <a:rPr lang="es-ES" sz="1400" b="0" dirty="0" smtClean="0">
                <a:solidFill>
                  <a:schemeClr val="accent2">
                    <a:lumMod val="50000"/>
                  </a:schemeClr>
                </a:solidFill>
              </a:rPr>
              <a:t>¿Qué habrá pasado entonces con los precios de la factura eléctrica que pagan consumidores finales e industrias?</a:t>
            </a:r>
          </a:p>
        </p:txBody>
      </p:sp>
      <p:sp>
        <p:nvSpPr>
          <p:cNvPr id="9" name="TextBox 8"/>
          <p:cNvSpPr txBox="1">
            <a:spLocks/>
          </p:cNvSpPr>
          <p:nvPr/>
        </p:nvSpPr>
        <p:spPr>
          <a:xfrm>
            <a:off x="425450" y="2020214"/>
            <a:ext cx="9280024"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Obsérvese que, comparados con nuestros vecinos europeos de similar tamaño, los precios del mercado mayorista están en la media.</a:t>
            </a:r>
          </a:p>
        </p:txBody>
      </p:sp>
      <p:graphicFrame>
        <p:nvGraphicFramePr>
          <p:cNvPr id="12" name="Chart 11"/>
          <p:cNvGraphicFramePr>
            <a:graphicFrameLocks/>
          </p:cNvGraphicFramePr>
          <p:nvPr>
            <p:extLst>
              <p:ext uri="{D42A27DB-BD31-4B8C-83A1-F6EECF244321}">
                <p14:modId xmlns:p14="http://schemas.microsoft.com/office/powerpoint/2010/main" val="2717433707"/>
              </p:ext>
            </p:extLst>
          </p:nvPr>
        </p:nvGraphicFramePr>
        <p:xfrm>
          <a:off x="2226827" y="2310498"/>
          <a:ext cx="5677270" cy="365457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602392" y="5442274"/>
            <a:ext cx="1447060" cy="355107"/>
          </a:xfrm>
          <a:prstGeom prst="rect">
            <a:avLst/>
          </a:prstGeom>
          <a:noFill/>
        </p:spPr>
        <p:txBody>
          <a:bodyPr wrap="square" lIns="36000" rIns="36000" rtlCol="0">
            <a:noAutofit/>
          </a:bodyPr>
          <a:lstStyle/>
          <a:p>
            <a:pPr algn="l"/>
            <a:r>
              <a:rPr lang="pt-PT" sz="1100" dirty="0" err="1" smtClean="0">
                <a:solidFill>
                  <a:srgbClr val="003366"/>
                </a:solidFill>
              </a:rPr>
              <a:t>Fuente</a:t>
            </a:r>
            <a:r>
              <a:rPr lang="pt-PT" sz="1100" dirty="0" smtClean="0">
                <a:solidFill>
                  <a:srgbClr val="003366"/>
                </a:solidFill>
              </a:rPr>
              <a:t>: </a:t>
            </a:r>
            <a:r>
              <a:rPr lang="pt-PT" sz="1100" dirty="0" err="1" smtClean="0">
                <a:solidFill>
                  <a:srgbClr val="003366"/>
                </a:solidFill>
              </a:rPr>
              <a:t>Eurostats</a:t>
            </a:r>
            <a:endParaRPr lang="pt-PT" sz="1100" dirty="0" smtClean="0">
              <a:solidFill>
                <a:srgbClr val="003366"/>
              </a:solidFill>
            </a:endParaRPr>
          </a:p>
        </p:txBody>
      </p:sp>
      <p:sp>
        <p:nvSpPr>
          <p:cNvPr id="13" name="Rectangle 12"/>
          <p:cNvSpPr/>
          <p:nvPr/>
        </p:nvSpPr>
        <p:spPr>
          <a:xfrm>
            <a:off x="5978170" y="4880337"/>
            <a:ext cx="2695504" cy="1015663"/>
          </a:xfrm>
          <a:prstGeom prst="rect">
            <a:avLst/>
          </a:prstGeom>
        </p:spPr>
        <p:txBody>
          <a:bodyPr wrap="square">
            <a:spAutoFit/>
          </a:bodyPr>
          <a:lstStyle/>
          <a:p>
            <a:r>
              <a:rPr lang="en-US" sz="1200" dirty="0">
                <a:solidFill>
                  <a:srgbClr val="003366"/>
                </a:solidFill>
              </a:rPr>
              <a:t>Band DB : 1 000 kWh &lt; Consumption &lt; 2 500 kWh</a:t>
            </a:r>
            <a:r>
              <a:rPr lang="en-US" dirty="0"/>
              <a:t>			</a:t>
            </a:r>
          </a:p>
        </p:txBody>
      </p:sp>
    </p:spTree>
    <p:extLst>
      <p:ext uri="{BB962C8B-B14F-4D97-AF65-F5344CB8AC3E}">
        <p14:creationId xmlns:p14="http://schemas.microsoft.com/office/powerpoint/2010/main" val="23368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PT"/>
          </a:p>
        </p:txBody>
      </p:sp>
      <p:sp>
        <p:nvSpPr>
          <p:cNvPr id="5" name="TextBox 4"/>
          <p:cNvSpPr txBox="1">
            <a:spLocks/>
          </p:cNvSpPr>
          <p:nvPr/>
        </p:nvSpPr>
        <p:spPr>
          <a:xfrm>
            <a:off x="2563802" y="6157089"/>
            <a:ext cx="4762120" cy="340519"/>
          </a:xfrm>
          <a:prstGeom prst="round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lIns="36000" rIns="36000" rtlCol="0" anchor="ctr">
            <a:spAutoFit/>
          </a:bodyPr>
          <a:lstStyle/>
          <a:p>
            <a:r>
              <a:rPr lang="es-ES" sz="1400" b="0" dirty="0" smtClean="0">
                <a:solidFill>
                  <a:schemeClr val="accent2">
                    <a:lumMod val="50000"/>
                  </a:schemeClr>
                </a:solidFill>
              </a:rPr>
              <a:t>¿A qué se debe el alto precio de la factura española?</a:t>
            </a:r>
          </a:p>
        </p:txBody>
      </p:sp>
      <p:sp>
        <p:nvSpPr>
          <p:cNvPr id="6" name="TextBox 5"/>
          <p:cNvSpPr txBox="1">
            <a:spLocks/>
          </p:cNvSpPr>
          <p:nvPr/>
        </p:nvSpPr>
        <p:spPr>
          <a:xfrm>
            <a:off x="425450" y="1283368"/>
            <a:ext cx="9280024"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A pesar de que el precio del mercado mayorista se ha mantenido estable, el precio de la factura eléctrica en España se ha disparado en los </a:t>
            </a:r>
            <a:r>
              <a:rPr lang="es-ES" sz="1400" b="0" dirty="0">
                <a:solidFill>
                  <a:schemeClr val="accent2">
                    <a:lumMod val="50000"/>
                  </a:schemeClr>
                </a:solidFill>
              </a:rPr>
              <a:t>últimos </a:t>
            </a:r>
            <a:r>
              <a:rPr lang="es-ES" sz="1400" b="0" dirty="0" smtClean="0">
                <a:solidFill>
                  <a:schemeClr val="accent2">
                    <a:lumMod val="50000"/>
                  </a:schemeClr>
                </a:solidFill>
              </a:rPr>
              <a:t>años, situándose en las primeras posiciones de nuestros vecinos europeos.</a:t>
            </a:r>
          </a:p>
        </p:txBody>
      </p:sp>
      <p:graphicFrame>
        <p:nvGraphicFramePr>
          <p:cNvPr id="7" name="Chart 6"/>
          <p:cNvGraphicFramePr>
            <a:graphicFrameLocks/>
          </p:cNvGraphicFramePr>
          <p:nvPr>
            <p:extLst>
              <p:ext uri="{D42A27DB-BD31-4B8C-83A1-F6EECF244321}">
                <p14:modId xmlns:p14="http://schemas.microsoft.com/office/powerpoint/2010/main" val="3867156240"/>
              </p:ext>
            </p:extLst>
          </p:nvPr>
        </p:nvGraphicFramePr>
        <p:xfrm>
          <a:off x="1535837" y="1977501"/>
          <a:ext cx="7093258" cy="3980508"/>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6475128" y="4711398"/>
            <a:ext cx="2695504" cy="1015663"/>
          </a:xfrm>
          <a:prstGeom prst="rect">
            <a:avLst/>
          </a:prstGeom>
        </p:spPr>
        <p:txBody>
          <a:bodyPr wrap="square">
            <a:spAutoFit/>
          </a:bodyPr>
          <a:lstStyle/>
          <a:p>
            <a:r>
              <a:rPr lang="en-US" sz="1200" dirty="0">
                <a:solidFill>
                  <a:srgbClr val="003366"/>
                </a:solidFill>
              </a:rPr>
              <a:t>Band DB : 1 000 kWh &lt; Consumption &lt; 2 500 kWh</a:t>
            </a:r>
            <a:r>
              <a:rPr lang="en-US" dirty="0"/>
              <a:t>			</a:t>
            </a:r>
          </a:p>
        </p:txBody>
      </p:sp>
      <p:sp>
        <p:nvSpPr>
          <p:cNvPr id="9" name="TextBox 8"/>
          <p:cNvSpPr txBox="1"/>
          <p:nvPr/>
        </p:nvSpPr>
        <p:spPr>
          <a:xfrm>
            <a:off x="7099350" y="5336443"/>
            <a:ext cx="1447060" cy="355107"/>
          </a:xfrm>
          <a:prstGeom prst="rect">
            <a:avLst/>
          </a:prstGeom>
          <a:noFill/>
        </p:spPr>
        <p:txBody>
          <a:bodyPr wrap="square" lIns="36000" rIns="36000" rtlCol="0">
            <a:noAutofit/>
          </a:bodyPr>
          <a:lstStyle/>
          <a:p>
            <a:pPr algn="l"/>
            <a:r>
              <a:rPr lang="pt-PT" sz="1100" dirty="0" err="1" smtClean="0">
                <a:solidFill>
                  <a:srgbClr val="003366"/>
                </a:solidFill>
              </a:rPr>
              <a:t>Fuente</a:t>
            </a:r>
            <a:r>
              <a:rPr lang="pt-PT" sz="1100" dirty="0" smtClean="0">
                <a:solidFill>
                  <a:srgbClr val="003366"/>
                </a:solidFill>
              </a:rPr>
              <a:t>: </a:t>
            </a:r>
            <a:r>
              <a:rPr lang="pt-PT" sz="1100" dirty="0" err="1" smtClean="0">
                <a:solidFill>
                  <a:srgbClr val="003366"/>
                </a:solidFill>
              </a:rPr>
              <a:t>Eurostats</a:t>
            </a:r>
            <a:endParaRPr lang="pt-PT" sz="1100" dirty="0" smtClean="0">
              <a:solidFill>
                <a:srgbClr val="003366"/>
              </a:solidFill>
            </a:endParaRPr>
          </a:p>
        </p:txBody>
      </p:sp>
      <p:sp>
        <p:nvSpPr>
          <p:cNvPr id="10" name="Oval 9"/>
          <p:cNvSpPr/>
          <p:nvPr/>
        </p:nvSpPr>
        <p:spPr bwMode="auto">
          <a:xfrm>
            <a:off x="2928231" y="3213116"/>
            <a:ext cx="926073" cy="915599"/>
          </a:xfrm>
          <a:prstGeom prst="ellipse">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PT"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31521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5129631" y="2725892"/>
            <a:ext cx="4423944" cy="2555419"/>
          </a:xfrm>
          <a:prstGeom prst="roundRect">
            <a:avLst>
              <a:gd name="adj" fmla="val 5308"/>
            </a:avLst>
          </a:prstGeom>
          <a:noFill/>
          <a:ln w="9525" cap="flat" cmpd="sng" algn="ctr">
            <a:solidFill>
              <a:schemeClr val="bg2">
                <a:lumMod val="50000"/>
              </a:schemeClr>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2" name="Title 1"/>
          <p:cNvSpPr>
            <a:spLocks noGrp="1"/>
          </p:cNvSpPr>
          <p:nvPr>
            <p:ph type="title"/>
          </p:nvPr>
        </p:nvSpPr>
        <p:spPr/>
        <p:txBody>
          <a:bodyPr/>
          <a:lstStyle/>
          <a:p>
            <a:r>
              <a:rPr lang="es-ES" dirty="0" smtClean="0"/>
              <a:t>Impacto en la factura eléctrica</a:t>
            </a:r>
            <a:endParaRPr lang="es-ES" dirty="0"/>
          </a:p>
        </p:txBody>
      </p:sp>
      <p:pic>
        <p:nvPicPr>
          <p:cNvPr id="2051" name="Picture 3" descr="C:\Users\luis.cabello.sanchez\Downloads\chart (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9392" y="2875749"/>
            <a:ext cx="4177856" cy="22651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uis.cabello.sanchez\Downloads\chart (3).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614" y="2875749"/>
            <a:ext cx="4177858" cy="2265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p:cNvSpPr>
          <p:nvPr/>
        </p:nvSpPr>
        <p:spPr>
          <a:xfrm>
            <a:off x="425450" y="1283368"/>
            <a:ext cx="9280024" cy="738664"/>
          </a:xfrm>
          <a:prstGeom prst="rect">
            <a:avLst/>
          </a:prstGeom>
          <a:noFill/>
        </p:spPr>
        <p:txBody>
          <a:bodyPr wrap="square" lIns="36000" rIns="36000" rtlCol="0">
            <a:spAutoFit/>
          </a:bodyPr>
          <a:lstStyle/>
          <a:p>
            <a:pPr algn="l"/>
            <a:r>
              <a:rPr lang="es-ES" sz="1400" b="0" dirty="0" smtClean="0">
                <a:solidFill>
                  <a:schemeClr val="accent2">
                    <a:lumMod val="50000"/>
                  </a:schemeClr>
                </a:solidFill>
              </a:rPr>
              <a:t>Al precio mayorista hay que añadir los costes regulados del sector eléctrico. Estos se han disparado en los últimos años gracias a la prima de las renovables y las anualidades del déficit (los intereses de financiación del déficit acumulado).</a:t>
            </a:r>
          </a:p>
        </p:txBody>
      </p:sp>
      <p:sp>
        <p:nvSpPr>
          <p:cNvPr id="7" name="TextBox 6"/>
          <p:cNvSpPr txBox="1">
            <a:spLocks/>
          </p:cNvSpPr>
          <p:nvPr/>
        </p:nvSpPr>
        <p:spPr>
          <a:xfrm>
            <a:off x="425450" y="2087959"/>
            <a:ext cx="7880948" cy="523220"/>
          </a:xfrm>
          <a:prstGeom prst="rect">
            <a:avLst/>
          </a:prstGeom>
          <a:noFill/>
        </p:spPr>
        <p:txBody>
          <a:bodyPr wrap="square" lIns="36000" rIns="36000" rtlCol="0">
            <a:spAutoFit/>
          </a:bodyPr>
          <a:lstStyle/>
          <a:p>
            <a:pPr algn="l"/>
            <a:r>
              <a:rPr lang="es-ES" sz="1400" b="0" dirty="0" smtClean="0">
                <a:solidFill>
                  <a:schemeClr val="accent2">
                    <a:lumMod val="50000"/>
                  </a:schemeClr>
                </a:solidFill>
              </a:rPr>
              <a:t>Lo peor es que la situación está descontrolada. Año a año el déficit se va sumando al montante total y en la actualidad se encuentra disparado, como muestra el gráfico a la derecha.</a:t>
            </a:r>
          </a:p>
        </p:txBody>
      </p:sp>
      <p:pic>
        <p:nvPicPr>
          <p:cNvPr id="8" name="Picture 7" descr="flecha.png"/>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rot="18610916">
            <a:off x="8424171" y="3152161"/>
            <a:ext cx="361023" cy="241801"/>
          </a:xfrm>
          <a:prstGeom prst="rect">
            <a:avLst/>
          </a:prstGeom>
        </p:spPr>
      </p:pic>
      <p:pic>
        <p:nvPicPr>
          <p:cNvPr id="13" name="Picture 2" descr="http://socialmediafactory.net/images/pregunta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39748" y="2059193"/>
            <a:ext cx="1101690" cy="109067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425451" y="2725892"/>
            <a:ext cx="4419264" cy="2555419"/>
          </a:xfrm>
          <a:prstGeom prst="roundRect">
            <a:avLst>
              <a:gd name="adj" fmla="val 5308"/>
            </a:avLst>
          </a:prstGeom>
          <a:noFill/>
          <a:ln w="9525" cap="flat" cmpd="sng" algn="ctr">
            <a:solidFill>
              <a:schemeClr val="bg2">
                <a:lumMod val="50000"/>
              </a:schemeClr>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3" name="Striped Right Arrow 2"/>
          <p:cNvSpPr/>
          <p:nvPr/>
        </p:nvSpPr>
        <p:spPr bwMode="auto">
          <a:xfrm>
            <a:off x="4904868" y="2915581"/>
            <a:ext cx="182436" cy="252426"/>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17" name="Striped Right Arrow 16"/>
          <p:cNvSpPr/>
          <p:nvPr/>
        </p:nvSpPr>
        <p:spPr bwMode="auto">
          <a:xfrm>
            <a:off x="4904868" y="3550102"/>
            <a:ext cx="182436" cy="252426"/>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18" name="Striped Right Arrow 17"/>
          <p:cNvSpPr/>
          <p:nvPr/>
        </p:nvSpPr>
        <p:spPr bwMode="auto">
          <a:xfrm>
            <a:off x="4904868" y="4184623"/>
            <a:ext cx="182436" cy="252426"/>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19" name="Striped Right Arrow 18"/>
          <p:cNvSpPr/>
          <p:nvPr/>
        </p:nvSpPr>
        <p:spPr bwMode="auto">
          <a:xfrm>
            <a:off x="4904868" y="4819144"/>
            <a:ext cx="182436" cy="252426"/>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endParaRPr>
          </a:p>
        </p:txBody>
      </p:sp>
      <p:sp>
        <p:nvSpPr>
          <p:cNvPr id="4" name="Oval 3"/>
          <p:cNvSpPr/>
          <p:nvPr/>
        </p:nvSpPr>
        <p:spPr bwMode="auto">
          <a:xfrm>
            <a:off x="8306398" y="3423889"/>
            <a:ext cx="133350" cy="126213"/>
          </a:xfrm>
          <a:prstGeom prst="ellipse">
            <a:avLst/>
          </a:prstGeom>
          <a:noFill/>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PT" sz="1800" b="0" i="0" u="none" strike="noStrike" cap="none" normalizeH="0" baseline="0" smtClean="0">
              <a:ln>
                <a:noFill/>
              </a:ln>
              <a:solidFill>
                <a:schemeClr val="tx1"/>
              </a:solidFill>
              <a:effectLst/>
              <a:latin typeface="Arial" pitchFamily="34" charset="0"/>
            </a:endParaRPr>
          </a:p>
        </p:txBody>
      </p:sp>
      <p:sp>
        <p:nvSpPr>
          <p:cNvPr id="20" name="Oval 19"/>
          <p:cNvSpPr/>
          <p:nvPr/>
        </p:nvSpPr>
        <p:spPr bwMode="auto">
          <a:xfrm>
            <a:off x="5852745" y="4407283"/>
            <a:ext cx="133350" cy="126213"/>
          </a:xfrm>
          <a:prstGeom prst="ellipse">
            <a:avLst/>
          </a:prstGeom>
          <a:noFill/>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PT" sz="1800" b="0" i="0" u="none" strike="noStrike" cap="none" normalizeH="0" baseline="0" smtClean="0">
              <a:ln>
                <a:noFill/>
              </a:ln>
              <a:solidFill>
                <a:schemeClr val="tx1"/>
              </a:solidFill>
              <a:effectLst/>
              <a:latin typeface="Arial" pitchFamily="34" charset="0"/>
            </a:endParaRPr>
          </a:p>
        </p:txBody>
      </p:sp>
      <p:cxnSp>
        <p:nvCxnSpPr>
          <p:cNvPr id="11" name="Straight Connector 10"/>
          <p:cNvCxnSpPr>
            <a:stCxn id="4" idx="2"/>
          </p:cNvCxnSpPr>
          <p:nvPr/>
        </p:nvCxnSpPr>
        <p:spPr bwMode="auto">
          <a:xfrm flipH="1" flipV="1">
            <a:off x="5919420" y="3486995"/>
            <a:ext cx="2386978" cy="1"/>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20" idx="0"/>
          </p:cNvCxnSpPr>
          <p:nvPr/>
        </p:nvCxnSpPr>
        <p:spPr bwMode="auto">
          <a:xfrm flipV="1">
            <a:off x="5919420" y="3486995"/>
            <a:ext cx="0" cy="920288"/>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4" name="Rounded Rectangle 23"/>
          <p:cNvSpPr/>
          <p:nvPr/>
        </p:nvSpPr>
        <p:spPr bwMode="auto">
          <a:xfrm>
            <a:off x="6253163" y="3394870"/>
            <a:ext cx="914400" cy="184249"/>
          </a:xfrm>
          <a:prstGeom prst="roundRect">
            <a:avLst/>
          </a:prstGeom>
          <a:solidFill>
            <a:srgbClr val="FFFF00"/>
          </a:solidFill>
          <a:ln w="1270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sz="1200" b="0" dirty="0" smtClean="0">
                <a:solidFill>
                  <a:schemeClr val="bg2">
                    <a:lumMod val="50000"/>
                  </a:schemeClr>
                </a:solidFill>
                <a:latin typeface="Arial" pitchFamily="34" charset="0"/>
              </a:rPr>
              <a:t>~1700%</a:t>
            </a:r>
            <a:endParaRPr kumimoji="0" lang="pt-PT" sz="1200" b="0" i="0" u="none" strike="noStrike" cap="none" normalizeH="0" baseline="0" dirty="0" smtClean="0">
              <a:ln>
                <a:noFill/>
              </a:ln>
              <a:solidFill>
                <a:schemeClr val="bg2">
                  <a:lumMod val="50000"/>
                </a:schemeClr>
              </a:solidFill>
              <a:effectLst/>
              <a:latin typeface="Arial" pitchFamily="34" charset="0"/>
            </a:endParaRPr>
          </a:p>
        </p:txBody>
      </p:sp>
      <p:sp>
        <p:nvSpPr>
          <p:cNvPr id="27" name="TextBox 26"/>
          <p:cNvSpPr txBox="1">
            <a:spLocks/>
          </p:cNvSpPr>
          <p:nvPr/>
        </p:nvSpPr>
        <p:spPr>
          <a:xfrm>
            <a:off x="2684402" y="6259822"/>
            <a:ext cx="4762120" cy="340519"/>
          </a:xfrm>
          <a:prstGeom prst="roundRect">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wrap="square" lIns="36000" rIns="36000" rtlCol="0" anchor="ctr">
            <a:spAutoFit/>
          </a:bodyPr>
          <a:lstStyle/>
          <a:p>
            <a:r>
              <a:rPr lang="es-ES" sz="1400" b="0" dirty="0" smtClean="0">
                <a:solidFill>
                  <a:schemeClr val="accent2">
                    <a:lumMod val="50000"/>
                  </a:schemeClr>
                </a:solidFill>
              </a:rPr>
              <a:t>¿Se os ocurre alguna solución para este problema?</a:t>
            </a:r>
          </a:p>
        </p:txBody>
      </p:sp>
      <p:sp>
        <p:nvSpPr>
          <p:cNvPr id="28" name="TextBox 27"/>
          <p:cNvSpPr txBox="1">
            <a:spLocks/>
          </p:cNvSpPr>
          <p:nvPr/>
        </p:nvSpPr>
        <p:spPr>
          <a:xfrm>
            <a:off x="425451" y="5402607"/>
            <a:ext cx="9115987" cy="738664"/>
          </a:xfrm>
          <a:prstGeom prst="rect">
            <a:avLst/>
          </a:prstGeom>
          <a:noFill/>
        </p:spPr>
        <p:txBody>
          <a:bodyPr wrap="square" lIns="36000" rIns="36000" rtlCol="0">
            <a:spAutoFit/>
          </a:bodyPr>
          <a:lstStyle/>
          <a:p>
            <a:pPr algn="l"/>
            <a:r>
              <a:rPr lang="es-ES" sz="1400" b="0" dirty="0" smtClean="0">
                <a:solidFill>
                  <a:schemeClr val="accent2">
                    <a:lumMod val="50000"/>
                  </a:schemeClr>
                </a:solidFill>
              </a:rPr>
              <a:t>El problema, en resumen, es que si cae la demanda por la crisis, la recaudación disminuye. Los costes, por otro lado, aumentan, pues si aumenta la proporción de energía renovable generada, aumentan las primas pagadas. Más costes y menos ingresos mantienen instalado al sistema en un déficit constante.</a:t>
            </a:r>
          </a:p>
        </p:txBody>
      </p:sp>
    </p:spTree>
    <p:extLst>
      <p:ext uri="{BB962C8B-B14F-4D97-AF65-F5344CB8AC3E}">
        <p14:creationId xmlns:p14="http://schemas.microsoft.com/office/powerpoint/2010/main" val="1970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17" grpId="0" animBg="1"/>
      <p:bldP spid="18" grpId="0" animBg="1"/>
      <p:bldP spid="19" grpId="0" animBg="1"/>
      <p:bldP spid="4" grpId="0" animBg="1"/>
      <p:bldP spid="20" grpId="0" animBg="1"/>
      <p:bldP spid="24" grpId="0" animBg="1"/>
      <p:bldP spid="27"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Evolución histórica</a:t>
            </a:r>
            <a:endParaRPr lang="es-ES" sz="1400" kern="0" dirty="0" smtClean="0">
              <a:solidFill>
                <a:srgbClr val="000066"/>
              </a:solidFill>
              <a:latin typeface="+mn-lt"/>
            </a:endParaRP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latin typeface="+mn-lt"/>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rgbClr val="000066"/>
                </a:solidFill>
                <a:effectLst/>
                <a:uLnTx/>
                <a:uFillTx/>
                <a:latin typeface="+mn-lt"/>
              </a:rPr>
              <a:t>Regulación tradicional y en competencia</a:t>
            </a:r>
            <a:endParaRPr kumimoji="0" lang="es-ES" sz="1600" i="0" u="none" strike="noStrike" kern="0" cap="none" spc="0" normalizeH="0" noProof="0" dirty="0" smtClean="0">
              <a:ln>
                <a:noFill/>
              </a:ln>
              <a:solidFill>
                <a:srgbClr val="000066"/>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Introducción al caso español</a:t>
            </a:r>
            <a:endParaRPr lang="es-ES" sz="16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chemeClr val="bg1">
                    <a:lumMod val="75000"/>
                  </a:schemeClr>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endParaRPr kumimoji="0" lang="es-ES" sz="1600" i="0" u="none" strike="noStrike" kern="0" cap="none" spc="0" normalizeH="0" dirty="0" smtClean="0">
              <a:ln>
                <a:noFill/>
              </a:ln>
              <a:solidFill>
                <a:schemeClr val="bg1">
                  <a:lumMod val="75000"/>
                </a:schemeClr>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15870954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Posibles soluciones al déficit tarifario</a:t>
            </a:r>
            <a:endParaRPr lang="es-ES" dirty="0"/>
          </a:p>
        </p:txBody>
      </p:sp>
      <p:sp>
        <p:nvSpPr>
          <p:cNvPr id="6" name="Text Placeholder 1"/>
          <p:cNvSpPr>
            <a:spLocks noGrp="1"/>
          </p:cNvSpPr>
          <p:nvPr/>
        </p:nvSpPr>
        <p:spPr bwMode="auto">
          <a:xfrm>
            <a:off x="1106253" y="1398685"/>
            <a:ext cx="7059974" cy="355276"/>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dirty="0" smtClean="0">
                <a:solidFill>
                  <a:schemeClr val="tx1"/>
                </a:solidFill>
              </a:rPr>
              <a:t>Aumentos en la tarifa eléctrica</a:t>
            </a:r>
            <a:endParaRPr lang="es-ES" sz="1600" b="0" dirty="0">
              <a:solidFill>
                <a:schemeClr val="tx1"/>
              </a:solidFill>
            </a:endParaRPr>
          </a:p>
        </p:txBody>
      </p:sp>
      <p:sp>
        <p:nvSpPr>
          <p:cNvPr id="7" name="Text Placeholder 1"/>
          <p:cNvSpPr>
            <a:spLocks noGrp="1"/>
          </p:cNvSpPr>
          <p:nvPr/>
        </p:nvSpPr>
        <p:spPr bwMode="auto">
          <a:xfrm>
            <a:off x="1106253" y="2215903"/>
            <a:ext cx="7059974" cy="355276"/>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dirty="0" smtClean="0">
                <a:solidFill>
                  <a:schemeClr val="tx1"/>
                </a:solidFill>
              </a:rPr>
              <a:t>Nuevos impuestos a la generación</a:t>
            </a:r>
            <a:endParaRPr lang="es-ES" sz="1600" b="0" dirty="0">
              <a:solidFill>
                <a:schemeClr val="tx1"/>
              </a:solidFill>
            </a:endParaRPr>
          </a:p>
        </p:txBody>
      </p:sp>
      <p:sp>
        <p:nvSpPr>
          <p:cNvPr id="8" name="Text Placeholder 1"/>
          <p:cNvSpPr>
            <a:spLocks noGrp="1"/>
          </p:cNvSpPr>
          <p:nvPr/>
        </p:nvSpPr>
        <p:spPr bwMode="auto">
          <a:xfrm>
            <a:off x="1106253" y="4096560"/>
            <a:ext cx="8447322" cy="601497"/>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dirty="0">
                <a:solidFill>
                  <a:schemeClr val="tx1"/>
                </a:solidFill>
              </a:rPr>
              <a:t>R</a:t>
            </a:r>
            <a:r>
              <a:rPr lang="es-ES" sz="1600" b="0" dirty="0" smtClean="0">
                <a:solidFill>
                  <a:schemeClr val="tx1"/>
                </a:solidFill>
              </a:rPr>
              <a:t>ecortes en las retribuciones a la generación en  "régimen especial" (ej. modificación de la cantidad máxima de horas con derecho a prima)</a:t>
            </a:r>
            <a:endParaRPr lang="es-ES" sz="1600" b="0" dirty="0">
              <a:solidFill>
                <a:schemeClr val="tx1"/>
              </a:solidFill>
            </a:endParaRPr>
          </a:p>
        </p:txBody>
      </p:sp>
      <p:sp>
        <p:nvSpPr>
          <p:cNvPr id="9" name="Text Placeholder 1"/>
          <p:cNvSpPr>
            <a:spLocks noGrp="1"/>
          </p:cNvSpPr>
          <p:nvPr/>
        </p:nvSpPr>
        <p:spPr bwMode="auto">
          <a:xfrm>
            <a:off x="1106253" y="3033121"/>
            <a:ext cx="3818832" cy="601497"/>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dirty="0">
                <a:solidFill>
                  <a:schemeClr val="tx1"/>
                </a:solidFill>
              </a:rPr>
              <a:t>R</a:t>
            </a:r>
            <a:r>
              <a:rPr lang="es-ES" sz="1600" b="0" dirty="0" smtClean="0">
                <a:solidFill>
                  <a:schemeClr val="tx1"/>
                </a:solidFill>
              </a:rPr>
              <a:t>acionalización y sinergias que reduzcan costes regulados</a:t>
            </a:r>
            <a:endParaRPr lang="es-ES" sz="1600" b="0" dirty="0">
              <a:solidFill>
                <a:schemeClr val="tx1"/>
              </a:solidFill>
            </a:endParaRPr>
          </a:p>
        </p:txBody>
      </p:sp>
      <p:sp>
        <p:nvSpPr>
          <p:cNvPr id="11" name="Text Placeholder 1"/>
          <p:cNvSpPr>
            <a:spLocks noGrp="1"/>
          </p:cNvSpPr>
          <p:nvPr/>
        </p:nvSpPr>
        <p:spPr bwMode="auto">
          <a:xfrm>
            <a:off x="1106253" y="5159998"/>
            <a:ext cx="8447322" cy="1340161"/>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dirty="0" smtClean="0">
                <a:solidFill>
                  <a:schemeClr val="tx1"/>
                </a:solidFill>
              </a:rPr>
              <a:t>Cubrir una parte del déficit tarifario con aportaciones a cargo del Presupuesto del Estado. Algunos apuntaron la posibilidad de aplicar a su cobertura un nuevo impuesto aplicable a todos los hidrocarburos, de forma que las primas a las energías renovables y el logro de los objetivos medioambientales fijados por la Unión Europea lo soporten todos los consumidores de energía (por ejemplo, automovilista) y no sólo quienes consumen electricidad.</a:t>
            </a:r>
            <a:endParaRPr lang="es-ES" sz="1600" b="0" dirty="0">
              <a:solidFill>
                <a:schemeClr val="tx1"/>
              </a:solidFill>
            </a:endParaRPr>
          </a:p>
        </p:txBody>
      </p:sp>
      <p:sp>
        <p:nvSpPr>
          <p:cNvPr id="12" name="Text Placeholder 1"/>
          <p:cNvSpPr>
            <a:spLocks noGrp="1"/>
          </p:cNvSpPr>
          <p:nvPr/>
        </p:nvSpPr>
        <p:spPr bwMode="auto">
          <a:xfrm>
            <a:off x="9680575" y="9838280"/>
            <a:ext cx="9128125" cy="601497"/>
          </a:xfrm>
          <a:prstGeom prst="rect">
            <a:avLst/>
          </a:prstGeom>
          <a:noFill/>
          <a:ln w="12700">
            <a:noFill/>
            <a:miter lim="800000"/>
            <a:headEnd/>
            <a:tailEnd/>
          </a:ln>
        </p:spPr>
        <p:txBody>
          <a:bodyPr vert="horz" wrap="square" lIns="0" tIns="72000" rIns="0" bIns="36000" numCol="1" rtlCol="0" anchor="t" anchorCtr="0" compatLnSpc="1">
            <a:prstTxWarp prst="textNoShape">
              <a:avLst/>
            </a:prstTxWarp>
            <a:spAutoFit/>
          </a:bodyPr>
          <a:lstStyle>
            <a:lvl1pPr marL="0" indent="0" algn="l" defTabSz="914400" rtl="0" eaLnBrk="1" latinLnBrk="0" hangingPunct="1">
              <a:spcBef>
                <a:spcPct val="20000"/>
              </a:spcBef>
              <a:buFont typeface="Arial" panose="020B0604020202020204" pitchFamily="34" charset="0"/>
              <a:buNone/>
              <a:defRPr lang="de-DE" sz="2000" b="1" kern="1200" dirty="0" smtClean="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b="0" smtClean="0"/>
              <a:t>Bajar la remuneración a las centrales nucleares e hidráulicas, suficientemente amortizadas y cuyos costes de generación son muy inferiores a los precios del ‘pool’.</a:t>
            </a:r>
            <a:endParaRPr lang="es-ES" sz="1600" b="0" dirty="0"/>
          </a:p>
        </p:txBody>
      </p:sp>
      <p:sp>
        <p:nvSpPr>
          <p:cNvPr id="3" name="Oval 2"/>
          <p:cNvSpPr/>
          <p:nvPr/>
        </p:nvSpPr>
        <p:spPr bwMode="auto">
          <a:xfrm>
            <a:off x="425447" y="1401563"/>
            <a:ext cx="387795" cy="38779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PT" sz="1800" i="0" u="none" strike="noStrike" cap="none" normalizeH="0" baseline="0" dirty="0" smtClean="0">
                <a:ln>
                  <a:noFill/>
                </a:ln>
                <a:solidFill>
                  <a:schemeClr val="bg1"/>
                </a:solidFill>
                <a:effectLst/>
                <a:latin typeface="Arial" pitchFamily="34" charset="0"/>
              </a:rPr>
              <a:t>1</a:t>
            </a:r>
          </a:p>
        </p:txBody>
      </p:sp>
      <p:sp>
        <p:nvSpPr>
          <p:cNvPr id="13" name="Oval 12"/>
          <p:cNvSpPr/>
          <p:nvPr/>
        </p:nvSpPr>
        <p:spPr bwMode="auto">
          <a:xfrm>
            <a:off x="425447" y="2199643"/>
            <a:ext cx="387795" cy="38779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dirty="0">
                <a:solidFill>
                  <a:schemeClr val="bg1"/>
                </a:solidFill>
                <a:latin typeface="Arial" pitchFamily="34" charset="0"/>
              </a:rPr>
              <a:t>2</a:t>
            </a:r>
            <a:endParaRPr kumimoji="0" lang="pt-PT" sz="1800" i="0" u="none" strike="noStrike" cap="none" normalizeH="0" baseline="0" dirty="0" smtClean="0">
              <a:ln>
                <a:noFill/>
              </a:ln>
              <a:solidFill>
                <a:schemeClr val="bg1"/>
              </a:solidFill>
              <a:effectLst/>
              <a:latin typeface="Arial" pitchFamily="34" charset="0"/>
            </a:endParaRPr>
          </a:p>
        </p:txBody>
      </p:sp>
      <p:sp>
        <p:nvSpPr>
          <p:cNvPr id="14" name="Oval 13"/>
          <p:cNvSpPr/>
          <p:nvPr/>
        </p:nvSpPr>
        <p:spPr bwMode="auto">
          <a:xfrm>
            <a:off x="425447" y="3139971"/>
            <a:ext cx="387795" cy="38779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dirty="0">
                <a:solidFill>
                  <a:schemeClr val="bg1"/>
                </a:solidFill>
                <a:latin typeface="Arial" pitchFamily="34" charset="0"/>
              </a:rPr>
              <a:t>3</a:t>
            </a:r>
            <a:endParaRPr kumimoji="0" lang="pt-PT" sz="1800" i="0" u="none" strike="noStrike" cap="none" normalizeH="0" baseline="0" dirty="0" smtClean="0">
              <a:ln>
                <a:noFill/>
              </a:ln>
              <a:solidFill>
                <a:schemeClr val="bg1"/>
              </a:solidFill>
              <a:effectLst/>
              <a:latin typeface="Arial" pitchFamily="34" charset="0"/>
            </a:endParaRPr>
          </a:p>
        </p:txBody>
      </p:sp>
      <p:sp>
        <p:nvSpPr>
          <p:cNvPr id="15" name="Oval 14"/>
          <p:cNvSpPr/>
          <p:nvPr/>
        </p:nvSpPr>
        <p:spPr bwMode="auto">
          <a:xfrm>
            <a:off x="425447" y="4202511"/>
            <a:ext cx="387795" cy="38779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dirty="0">
                <a:solidFill>
                  <a:schemeClr val="bg1"/>
                </a:solidFill>
                <a:latin typeface="Arial" pitchFamily="34" charset="0"/>
              </a:rPr>
              <a:t>4</a:t>
            </a:r>
            <a:endParaRPr kumimoji="0" lang="pt-PT" sz="1800" i="0" u="none" strike="noStrike" cap="none" normalizeH="0" baseline="0" dirty="0" smtClean="0">
              <a:ln>
                <a:noFill/>
              </a:ln>
              <a:solidFill>
                <a:schemeClr val="bg1"/>
              </a:solidFill>
              <a:effectLst/>
              <a:latin typeface="Arial" pitchFamily="34" charset="0"/>
            </a:endParaRPr>
          </a:p>
        </p:txBody>
      </p:sp>
      <p:sp>
        <p:nvSpPr>
          <p:cNvPr id="16" name="Oval 15"/>
          <p:cNvSpPr/>
          <p:nvPr/>
        </p:nvSpPr>
        <p:spPr bwMode="auto">
          <a:xfrm>
            <a:off x="425447" y="5636180"/>
            <a:ext cx="387795" cy="38779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PT" dirty="0">
                <a:solidFill>
                  <a:schemeClr val="bg1"/>
                </a:solidFill>
                <a:latin typeface="Arial" pitchFamily="34" charset="0"/>
              </a:rPr>
              <a:t>5</a:t>
            </a:r>
            <a:endParaRPr kumimoji="0" lang="pt-PT" sz="1800" i="0" u="none" strike="noStrike" cap="none" normalizeH="0" baseline="0" dirty="0" smtClean="0">
              <a:ln>
                <a:noFill/>
              </a:ln>
              <a:solidFill>
                <a:schemeClr val="bg1"/>
              </a:solidFill>
              <a:effectLst/>
              <a:latin typeface="Arial" pitchFamily="34" charset="0"/>
            </a:endParaRPr>
          </a:p>
        </p:txBody>
      </p:sp>
      <p:pic>
        <p:nvPicPr>
          <p:cNvPr id="17" name="Picture 2" descr="http://www.graphicart-news.com/wp-content/uploads/2012/05/Hugh-Laurie-The-House-of-pills-for-TV-Gu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9603" y="1290314"/>
            <a:ext cx="2525918" cy="268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2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17"/>
                                        </p:tgtEl>
                                      </p:cBhvr>
                                    </p:animEffect>
                                    <p:animScale>
                                      <p:cBhvr>
                                        <p:cTn id="39"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3" grpId="0" animBg="1"/>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chemeClr val="bg1">
                    <a:lumMod val="75000"/>
                  </a:schemeClr>
                </a:solidFill>
              </a:rPr>
              <a:t>Introducción al caso español</a:t>
            </a:r>
          </a:p>
          <a:p>
            <a:pPr marL="1314450" lvl="2" indent="-400050" algn="l" eaLnBrk="0" hangingPunct="0">
              <a:spcBef>
                <a:spcPts val="600"/>
              </a:spcBef>
              <a:buClr>
                <a:srgbClr val="FF0000"/>
              </a:buClr>
              <a:buFont typeface="+mj-lt"/>
              <a:buAutoNum type="romanUcPeriod"/>
              <a:defRPr/>
            </a:pPr>
            <a:r>
              <a:rPr lang="es-ES" sz="1600" kern="0" noProof="0" dirty="0" smtClean="0">
                <a:solidFill>
                  <a:srgbClr val="000066"/>
                </a:solidFill>
                <a:latin typeface="+mn-lt"/>
              </a:rPr>
              <a:t>Retos y perspectivas de futuro del Sector Eléctrico</a:t>
            </a:r>
            <a:endParaRPr lang="es-ES" sz="1600" dirty="0" smtClean="0">
              <a:solidFill>
                <a:srgbClr val="000066"/>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chemeClr val="bg1">
                    <a:lumMod val="75000"/>
                  </a:schemeClr>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endParaRPr kumimoji="0" lang="es-ES" sz="1600" i="0" u="none" strike="noStrike" kern="0" cap="none" spc="0" normalizeH="0" dirty="0" smtClean="0">
              <a:ln>
                <a:noFill/>
              </a:ln>
              <a:solidFill>
                <a:schemeClr val="bg1">
                  <a:lumMod val="75000"/>
                </a:schemeClr>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2620308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descr="euro grid all 1"/>
          <p:cNvPicPr>
            <a:picLocks noChangeAspect="1" noChangeArrowheads="1"/>
          </p:cNvPicPr>
          <p:nvPr/>
        </p:nvPicPr>
        <p:blipFill>
          <a:blip r:embed="rId4" cstate="print"/>
          <a:srcRect t="5643"/>
          <a:stretch>
            <a:fillRect/>
          </a:stretch>
        </p:blipFill>
        <p:spPr bwMode="auto">
          <a:xfrm>
            <a:off x="1720" y="1376364"/>
            <a:ext cx="9904280" cy="5151437"/>
          </a:xfrm>
          <a:prstGeom prst="rect">
            <a:avLst/>
          </a:prstGeom>
          <a:noFill/>
          <a:ln w="9525">
            <a:noFill/>
            <a:miter lim="800000"/>
            <a:headEnd/>
            <a:tailEnd/>
          </a:ln>
        </p:spPr>
      </p:pic>
      <p:sp>
        <p:nvSpPr>
          <p:cNvPr id="41987" name="Text Box 4"/>
          <p:cNvSpPr txBox="1">
            <a:spLocks noChangeArrowheads="1"/>
          </p:cNvSpPr>
          <p:nvPr/>
        </p:nvSpPr>
        <p:spPr bwMode="auto">
          <a:xfrm>
            <a:off x="39557" y="1431925"/>
            <a:ext cx="8346148" cy="923330"/>
          </a:xfrm>
          <a:prstGeom prst="rect">
            <a:avLst/>
          </a:prstGeom>
          <a:noFill/>
          <a:ln w="9525">
            <a:noFill/>
            <a:miter lim="800000"/>
            <a:headEnd/>
            <a:tailEnd/>
          </a:ln>
        </p:spPr>
        <p:txBody>
          <a:bodyPr>
            <a:spAutoFit/>
          </a:bodyPr>
          <a:lstStyle/>
          <a:p>
            <a:r>
              <a:rPr lang="es-ES" sz="1800" dirty="0" smtClean="0"/>
              <a:t>Nuevos elementos en la cadena de valor de la </a:t>
            </a:r>
            <a:r>
              <a:rPr lang="es-ES" sz="1800" dirty="0" err="1" smtClean="0"/>
              <a:t>empesa</a:t>
            </a:r>
            <a:r>
              <a:rPr lang="es-ES" sz="1800" dirty="0" smtClean="0"/>
              <a:t> de servicio público </a:t>
            </a:r>
          </a:p>
          <a:p>
            <a:r>
              <a:rPr lang="es-ES" sz="1800" dirty="0" smtClean="0"/>
              <a:t>¿los ofertarás, los poseerás, los venderás, los alquilarás?</a:t>
            </a:r>
          </a:p>
          <a:p>
            <a:r>
              <a:rPr lang="es-ES" sz="1800" dirty="0" smtClean="0"/>
              <a:t>¿Quién lo hará?</a:t>
            </a:r>
            <a:endParaRPr lang="es-ES" sz="1800" dirty="0"/>
          </a:p>
        </p:txBody>
      </p:sp>
      <p:sp>
        <p:nvSpPr>
          <p:cNvPr id="41988" name="Text Box 22"/>
          <p:cNvSpPr txBox="1">
            <a:spLocks noChangeArrowheads="1"/>
          </p:cNvSpPr>
          <p:nvPr>
            <p:custDataLst>
              <p:tags r:id="rId1"/>
            </p:custDataLst>
          </p:nvPr>
        </p:nvSpPr>
        <p:spPr bwMode="auto">
          <a:xfrm>
            <a:off x="8126017" y="2349501"/>
            <a:ext cx="1578769" cy="2585323"/>
          </a:xfrm>
          <a:prstGeom prst="rect">
            <a:avLst/>
          </a:prstGeom>
          <a:solidFill>
            <a:schemeClr val="bg1">
              <a:alpha val="65097"/>
            </a:schemeClr>
          </a:solidFill>
          <a:ln w="9525">
            <a:noFill/>
            <a:miter lim="800000"/>
            <a:headEnd/>
            <a:tailEnd/>
          </a:ln>
        </p:spPr>
        <p:txBody>
          <a:bodyPr>
            <a:spAutoFit/>
          </a:bodyPr>
          <a:lstStyle/>
          <a:p>
            <a:pPr algn="l"/>
            <a:endParaRPr lang="es-ES" sz="1200" b="1" dirty="0" smtClean="0"/>
          </a:p>
          <a:p>
            <a:pPr algn="l"/>
            <a:r>
              <a:rPr lang="es-ES" sz="1200" b="1" dirty="0" smtClean="0"/>
              <a:t>Ciudades Inteligentes</a:t>
            </a:r>
          </a:p>
          <a:p>
            <a:pPr algn="l"/>
            <a:endParaRPr lang="es-ES" sz="1200" b="1" dirty="0" smtClean="0"/>
          </a:p>
          <a:p>
            <a:pPr algn="l"/>
            <a:r>
              <a:rPr lang="es-ES" sz="1200" b="1" dirty="0" smtClean="0"/>
              <a:t>Hogares Inteligentes</a:t>
            </a:r>
          </a:p>
          <a:p>
            <a:pPr algn="l"/>
            <a:endParaRPr lang="es-ES" sz="1200" b="1" dirty="0" smtClean="0"/>
          </a:p>
          <a:p>
            <a:pPr algn="l"/>
            <a:r>
              <a:rPr lang="es-ES" sz="1200" b="1" dirty="0" smtClean="0"/>
              <a:t>Microgeneración</a:t>
            </a:r>
          </a:p>
          <a:p>
            <a:pPr algn="l"/>
            <a:endParaRPr lang="es-ES" sz="1200" b="1" dirty="0" smtClean="0"/>
          </a:p>
          <a:p>
            <a:pPr algn="l"/>
            <a:r>
              <a:rPr lang="es-ES" sz="1200" b="1" dirty="0" smtClean="0"/>
              <a:t>Transporte</a:t>
            </a:r>
          </a:p>
          <a:p>
            <a:pPr algn="l"/>
            <a:endParaRPr lang="es-ES" sz="1200" b="1" dirty="0" smtClean="0"/>
          </a:p>
          <a:p>
            <a:pPr algn="l"/>
            <a:r>
              <a:rPr lang="es-ES" sz="1200" b="1" dirty="0" smtClean="0"/>
              <a:t>Energía Verde</a:t>
            </a:r>
          </a:p>
          <a:p>
            <a:pPr algn="l">
              <a:spcBef>
                <a:spcPct val="50000"/>
              </a:spcBef>
            </a:pPr>
            <a:endParaRPr lang="es-ES" sz="1200" dirty="0"/>
          </a:p>
        </p:txBody>
      </p:sp>
      <p:sp>
        <p:nvSpPr>
          <p:cNvPr id="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IV. </a:t>
            </a:r>
            <a:r>
              <a:rPr lang="es-ES" sz="2400" dirty="0" smtClean="0"/>
              <a:t>Retos y perspectivas de futuro del Sector Eléctrico</a:t>
            </a:r>
            <a:r>
              <a:rPr lang="es-ES" sz="2400" kern="1200" dirty="0" smtClean="0"/>
              <a:t/>
            </a:r>
            <a:br>
              <a:rPr lang="es-ES" sz="2400" kern="1200" dirty="0" smtClean="0"/>
            </a:br>
            <a:endParaRPr lang="es-ES" kern="1200" dirty="0" smtClean="0">
              <a:ea typeface="+mn-ea"/>
              <a:cs typeface="+mn-cs"/>
            </a:endParaRPr>
          </a:p>
        </p:txBody>
      </p:sp>
    </p:spTree>
    <p:extLst>
      <p:ext uri="{BB962C8B-B14F-4D97-AF65-F5344CB8AC3E}">
        <p14:creationId xmlns:p14="http://schemas.microsoft.com/office/powerpoint/2010/main" val="3474025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a:grpSpLocks/>
          </p:cNvGrpSpPr>
          <p:nvPr/>
        </p:nvGrpSpPr>
        <p:grpSpPr bwMode="auto">
          <a:xfrm>
            <a:off x="3044031" y="1571626"/>
            <a:ext cx="1520296" cy="1374775"/>
            <a:chOff x="3463" y="1344"/>
            <a:chExt cx="2009" cy="2109"/>
          </a:xfrm>
        </p:grpSpPr>
        <p:sp>
          <p:nvSpPr>
            <p:cNvPr id="44055" name="Freeform 46"/>
            <p:cNvSpPr>
              <a:spLocks/>
            </p:cNvSpPr>
            <p:nvPr/>
          </p:nvSpPr>
          <p:spPr bwMode="auto">
            <a:xfrm>
              <a:off x="4346" y="1493"/>
              <a:ext cx="1126" cy="1960"/>
            </a:xfrm>
            <a:custGeom>
              <a:avLst/>
              <a:gdLst>
                <a:gd name="T0" fmla="*/ 1174 w 962"/>
                <a:gd name="T1" fmla="*/ 7472 h 1598"/>
                <a:gd name="T2" fmla="*/ 1554 w 962"/>
                <a:gd name="T3" fmla="*/ 7283 h 1598"/>
                <a:gd name="T4" fmla="*/ 1920 w 962"/>
                <a:gd name="T5" fmla="*/ 7030 h 1598"/>
                <a:gd name="T6" fmla="*/ 2258 w 962"/>
                <a:gd name="T7" fmla="*/ 6712 h 1598"/>
                <a:gd name="T8" fmla="*/ 2569 w 962"/>
                <a:gd name="T9" fmla="*/ 6346 h 1598"/>
                <a:gd name="T10" fmla="*/ 2838 w 962"/>
                <a:gd name="T11" fmla="*/ 5932 h 1598"/>
                <a:gd name="T12" fmla="*/ 3060 w 962"/>
                <a:gd name="T13" fmla="*/ 5467 h 1598"/>
                <a:gd name="T14" fmla="*/ 3225 w 962"/>
                <a:gd name="T15" fmla="*/ 4974 h 1598"/>
                <a:gd name="T16" fmla="*/ 3336 w 962"/>
                <a:gd name="T17" fmla="*/ 4447 h 1598"/>
                <a:gd name="T18" fmla="*/ 3389 w 962"/>
                <a:gd name="T19" fmla="*/ 3909 h 1598"/>
                <a:gd name="T20" fmla="*/ 3376 w 962"/>
                <a:gd name="T21" fmla="*/ 3361 h 1598"/>
                <a:gd name="T22" fmla="*/ 3301 w 962"/>
                <a:gd name="T23" fmla="*/ 2821 h 1598"/>
                <a:gd name="T24" fmla="*/ 3167 w 962"/>
                <a:gd name="T25" fmla="*/ 2305 h 1598"/>
                <a:gd name="T26" fmla="*/ 2981 w 962"/>
                <a:gd name="T27" fmla="*/ 1818 h 1598"/>
                <a:gd name="T28" fmla="*/ 2742 w 962"/>
                <a:gd name="T29" fmla="*/ 1376 h 1598"/>
                <a:gd name="T30" fmla="*/ 2457 w 962"/>
                <a:gd name="T31" fmla="*/ 976 h 1598"/>
                <a:gd name="T32" fmla="*/ 2129 w 962"/>
                <a:gd name="T33" fmla="*/ 641 h 1598"/>
                <a:gd name="T34" fmla="*/ 1769 w 962"/>
                <a:gd name="T35" fmla="*/ 364 h 1598"/>
                <a:gd name="T36" fmla="*/ 1381 w 962"/>
                <a:gd name="T37" fmla="*/ 161 h 1598"/>
                <a:gd name="T38" fmla="*/ 970 w 962"/>
                <a:gd name="T39" fmla="*/ 38 h 1598"/>
                <a:gd name="T40" fmla="*/ 1019 w 962"/>
                <a:gd name="T41" fmla="*/ 499 h 1598"/>
                <a:gd name="T42" fmla="*/ 782 w 962"/>
                <a:gd name="T43" fmla="*/ 1958 h 1598"/>
                <a:gd name="T44" fmla="*/ 1059 w 962"/>
                <a:gd name="T45" fmla="*/ 2086 h 1598"/>
                <a:gd name="T46" fmla="*/ 1313 w 962"/>
                <a:gd name="T47" fmla="*/ 2290 h 1598"/>
                <a:gd name="T48" fmla="*/ 1524 w 962"/>
                <a:gd name="T49" fmla="*/ 2559 h 1598"/>
                <a:gd name="T50" fmla="*/ 1694 w 962"/>
                <a:gd name="T51" fmla="*/ 2876 h 1598"/>
                <a:gd name="T52" fmla="*/ 1806 w 962"/>
                <a:gd name="T53" fmla="*/ 3232 h 1598"/>
                <a:gd name="T54" fmla="*/ 1869 w 962"/>
                <a:gd name="T55" fmla="*/ 3617 h 1598"/>
                <a:gd name="T56" fmla="*/ 1859 w 962"/>
                <a:gd name="T57" fmla="*/ 3998 h 1598"/>
                <a:gd name="T58" fmla="*/ 1794 w 962"/>
                <a:gd name="T59" fmla="*/ 4374 h 1598"/>
                <a:gd name="T60" fmla="*/ 1674 w 962"/>
                <a:gd name="T61" fmla="*/ 4722 h 1598"/>
                <a:gd name="T62" fmla="*/ 1495 w 962"/>
                <a:gd name="T63" fmla="*/ 5035 h 1598"/>
                <a:gd name="T64" fmla="*/ 1272 w 962"/>
                <a:gd name="T65" fmla="*/ 5294 h 1598"/>
                <a:gd name="T66" fmla="*/ 1014 w 962"/>
                <a:gd name="T67" fmla="*/ 5491 h 1598"/>
                <a:gd name="T68" fmla="*/ 877 w 962"/>
                <a:gd name="T69" fmla="*/ 4936 h 1598"/>
                <a:gd name="T70" fmla="*/ 967 w 962"/>
                <a:gd name="T71" fmla="*/ 8181 h 15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62"/>
                <a:gd name="T109" fmla="*/ 0 h 1598"/>
                <a:gd name="T110" fmla="*/ 962 w 962"/>
                <a:gd name="T111" fmla="*/ 1598 h 15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62" h="1598">
                  <a:moveTo>
                    <a:pt x="274" y="1472"/>
                  </a:moveTo>
                  <a:lnTo>
                    <a:pt x="333" y="1459"/>
                  </a:lnTo>
                  <a:lnTo>
                    <a:pt x="388" y="1442"/>
                  </a:lnTo>
                  <a:lnTo>
                    <a:pt x="442" y="1422"/>
                  </a:lnTo>
                  <a:lnTo>
                    <a:pt x="494" y="1398"/>
                  </a:lnTo>
                  <a:lnTo>
                    <a:pt x="545" y="1372"/>
                  </a:lnTo>
                  <a:lnTo>
                    <a:pt x="592" y="1341"/>
                  </a:lnTo>
                  <a:lnTo>
                    <a:pt x="641" y="1310"/>
                  </a:lnTo>
                  <a:lnTo>
                    <a:pt x="686" y="1276"/>
                  </a:lnTo>
                  <a:lnTo>
                    <a:pt x="730" y="1239"/>
                  </a:lnTo>
                  <a:lnTo>
                    <a:pt x="770" y="1200"/>
                  </a:lnTo>
                  <a:lnTo>
                    <a:pt x="806" y="1158"/>
                  </a:lnTo>
                  <a:lnTo>
                    <a:pt x="838" y="1114"/>
                  </a:lnTo>
                  <a:lnTo>
                    <a:pt x="869" y="1067"/>
                  </a:lnTo>
                  <a:lnTo>
                    <a:pt x="894" y="1019"/>
                  </a:lnTo>
                  <a:lnTo>
                    <a:pt x="915" y="970"/>
                  </a:lnTo>
                  <a:lnTo>
                    <a:pt x="933" y="920"/>
                  </a:lnTo>
                  <a:lnTo>
                    <a:pt x="947" y="868"/>
                  </a:lnTo>
                  <a:lnTo>
                    <a:pt x="956" y="815"/>
                  </a:lnTo>
                  <a:lnTo>
                    <a:pt x="961" y="763"/>
                  </a:lnTo>
                  <a:lnTo>
                    <a:pt x="961" y="709"/>
                  </a:lnTo>
                  <a:lnTo>
                    <a:pt x="958" y="656"/>
                  </a:lnTo>
                  <a:lnTo>
                    <a:pt x="949" y="604"/>
                  </a:lnTo>
                  <a:lnTo>
                    <a:pt x="936" y="551"/>
                  </a:lnTo>
                  <a:lnTo>
                    <a:pt x="921" y="500"/>
                  </a:lnTo>
                  <a:lnTo>
                    <a:pt x="899" y="450"/>
                  </a:lnTo>
                  <a:lnTo>
                    <a:pt x="876" y="402"/>
                  </a:lnTo>
                  <a:lnTo>
                    <a:pt x="846" y="355"/>
                  </a:lnTo>
                  <a:lnTo>
                    <a:pt x="814" y="310"/>
                  </a:lnTo>
                  <a:lnTo>
                    <a:pt x="778" y="268"/>
                  </a:lnTo>
                  <a:lnTo>
                    <a:pt x="740" y="228"/>
                  </a:lnTo>
                  <a:lnTo>
                    <a:pt x="697" y="190"/>
                  </a:lnTo>
                  <a:lnTo>
                    <a:pt x="652" y="157"/>
                  </a:lnTo>
                  <a:lnTo>
                    <a:pt x="605" y="125"/>
                  </a:lnTo>
                  <a:lnTo>
                    <a:pt x="554" y="96"/>
                  </a:lnTo>
                  <a:lnTo>
                    <a:pt x="502" y="71"/>
                  </a:lnTo>
                  <a:lnTo>
                    <a:pt x="448" y="49"/>
                  </a:lnTo>
                  <a:lnTo>
                    <a:pt x="392" y="31"/>
                  </a:lnTo>
                  <a:lnTo>
                    <a:pt x="335" y="17"/>
                  </a:lnTo>
                  <a:lnTo>
                    <a:pt x="276" y="7"/>
                  </a:lnTo>
                  <a:lnTo>
                    <a:pt x="218" y="0"/>
                  </a:lnTo>
                  <a:lnTo>
                    <a:pt x="289" y="98"/>
                  </a:lnTo>
                  <a:lnTo>
                    <a:pt x="363" y="195"/>
                  </a:lnTo>
                  <a:lnTo>
                    <a:pt x="222" y="382"/>
                  </a:lnTo>
                  <a:lnTo>
                    <a:pt x="264" y="393"/>
                  </a:lnTo>
                  <a:lnTo>
                    <a:pt x="301" y="408"/>
                  </a:lnTo>
                  <a:lnTo>
                    <a:pt x="339" y="426"/>
                  </a:lnTo>
                  <a:lnTo>
                    <a:pt x="373" y="448"/>
                  </a:lnTo>
                  <a:lnTo>
                    <a:pt x="405" y="472"/>
                  </a:lnTo>
                  <a:lnTo>
                    <a:pt x="433" y="500"/>
                  </a:lnTo>
                  <a:lnTo>
                    <a:pt x="460" y="530"/>
                  </a:lnTo>
                  <a:lnTo>
                    <a:pt x="481" y="562"/>
                  </a:lnTo>
                  <a:lnTo>
                    <a:pt x="500" y="596"/>
                  </a:lnTo>
                  <a:lnTo>
                    <a:pt x="513" y="631"/>
                  </a:lnTo>
                  <a:lnTo>
                    <a:pt x="523" y="668"/>
                  </a:lnTo>
                  <a:lnTo>
                    <a:pt x="530" y="706"/>
                  </a:lnTo>
                  <a:lnTo>
                    <a:pt x="531" y="743"/>
                  </a:lnTo>
                  <a:lnTo>
                    <a:pt x="528" y="781"/>
                  </a:lnTo>
                  <a:lnTo>
                    <a:pt x="521" y="818"/>
                  </a:lnTo>
                  <a:lnTo>
                    <a:pt x="509" y="854"/>
                  </a:lnTo>
                  <a:lnTo>
                    <a:pt x="493" y="890"/>
                  </a:lnTo>
                  <a:lnTo>
                    <a:pt x="475" y="922"/>
                  </a:lnTo>
                  <a:lnTo>
                    <a:pt x="451" y="954"/>
                  </a:lnTo>
                  <a:lnTo>
                    <a:pt x="424" y="983"/>
                  </a:lnTo>
                  <a:lnTo>
                    <a:pt x="395" y="1010"/>
                  </a:lnTo>
                  <a:lnTo>
                    <a:pt x="361" y="1034"/>
                  </a:lnTo>
                  <a:lnTo>
                    <a:pt x="326" y="1055"/>
                  </a:lnTo>
                  <a:lnTo>
                    <a:pt x="288" y="1072"/>
                  </a:lnTo>
                  <a:lnTo>
                    <a:pt x="249" y="1085"/>
                  </a:lnTo>
                  <a:lnTo>
                    <a:pt x="249" y="964"/>
                  </a:lnTo>
                  <a:lnTo>
                    <a:pt x="0" y="1252"/>
                  </a:lnTo>
                  <a:lnTo>
                    <a:pt x="274" y="1597"/>
                  </a:lnTo>
                  <a:lnTo>
                    <a:pt x="274" y="1472"/>
                  </a:lnTo>
                </a:path>
              </a:pathLst>
            </a:custGeom>
            <a:solidFill>
              <a:schemeClr val="bg2"/>
            </a:solidFill>
            <a:ln w="6350" cap="rnd">
              <a:solidFill>
                <a:schemeClr val="folHlink"/>
              </a:solidFill>
              <a:round/>
              <a:headEnd/>
              <a:tailEnd/>
            </a:ln>
          </p:spPr>
          <p:txBody>
            <a:bodyPr lIns="45720" rIns="45720" anchor="ctr" anchorCtr="1"/>
            <a:lstStyle/>
            <a:p>
              <a:endParaRPr lang="en-US" dirty="0"/>
            </a:p>
          </p:txBody>
        </p:sp>
        <p:sp>
          <p:nvSpPr>
            <p:cNvPr id="44056" name="Freeform 47"/>
            <p:cNvSpPr>
              <a:spLocks/>
            </p:cNvSpPr>
            <p:nvPr/>
          </p:nvSpPr>
          <p:spPr bwMode="auto">
            <a:xfrm>
              <a:off x="3463" y="1344"/>
              <a:ext cx="1250" cy="1974"/>
            </a:xfrm>
            <a:custGeom>
              <a:avLst/>
              <a:gdLst>
                <a:gd name="T0" fmla="*/ 2734 w 1068"/>
                <a:gd name="T1" fmla="*/ 6288 h 1609"/>
                <a:gd name="T2" fmla="*/ 2443 w 1068"/>
                <a:gd name="T3" fmla="*/ 6192 h 1609"/>
                <a:gd name="T4" fmla="*/ 2176 w 1068"/>
                <a:gd name="T5" fmla="*/ 6013 h 1609"/>
                <a:gd name="T6" fmla="*/ 1937 w 1068"/>
                <a:gd name="T7" fmla="*/ 5770 h 1609"/>
                <a:gd name="T8" fmla="*/ 1750 w 1068"/>
                <a:gd name="T9" fmla="*/ 5461 h 1609"/>
                <a:gd name="T10" fmla="*/ 1609 w 1068"/>
                <a:gd name="T11" fmla="*/ 5111 h 1609"/>
                <a:gd name="T12" fmla="*/ 1523 w 1068"/>
                <a:gd name="T13" fmla="*/ 4726 h 1609"/>
                <a:gd name="T14" fmla="*/ 1505 w 1068"/>
                <a:gd name="T15" fmla="*/ 4338 h 1609"/>
                <a:gd name="T16" fmla="*/ 1550 w 1068"/>
                <a:gd name="T17" fmla="*/ 3946 h 1609"/>
                <a:gd name="T18" fmla="*/ 1646 w 1068"/>
                <a:gd name="T19" fmla="*/ 3576 h 1609"/>
                <a:gd name="T20" fmla="*/ 1802 w 1068"/>
                <a:gd name="T21" fmla="*/ 3243 h 1609"/>
                <a:gd name="T22" fmla="*/ 2011 w 1068"/>
                <a:gd name="T23" fmla="*/ 2957 h 1609"/>
                <a:gd name="T24" fmla="*/ 2258 w 1068"/>
                <a:gd name="T25" fmla="*/ 2733 h 1609"/>
                <a:gd name="T26" fmla="*/ 2522 w 1068"/>
                <a:gd name="T27" fmla="*/ 2575 h 1609"/>
                <a:gd name="T28" fmla="*/ 2807 w 1068"/>
                <a:gd name="T29" fmla="*/ 2497 h 1609"/>
                <a:gd name="T30" fmla="*/ 2952 w 1068"/>
                <a:gd name="T31" fmla="*/ 3054 h 1609"/>
                <a:gd name="T32" fmla="*/ 2932 w 1068"/>
                <a:gd name="T33" fmla="*/ 0 h 1609"/>
                <a:gd name="T34" fmla="*/ 2725 w 1068"/>
                <a:gd name="T35" fmla="*/ 568 h 1609"/>
                <a:gd name="T36" fmla="*/ 2316 w 1068"/>
                <a:gd name="T37" fmla="*/ 650 h 1609"/>
                <a:gd name="T38" fmla="*/ 1919 w 1068"/>
                <a:gd name="T39" fmla="*/ 812 h 1609"/>
                <a:gd name="T40" fmla="*/ 1550 w 1068"/>
                <a:gd name="T41" fmla="*/ 1056 h 1609"/>
                <a:gd name="T42" fmla="*/ 1189 w 1068"/>
                <a:gd name="T43" fmla="*/ 1345 h 1609"/>
                <a:gd name="T44" fmla="*/ 873 w 1068"/>
                <a:gd name="T45" fmla="*/ 1699 h 1609"/>
                <a:gd name="T46" fmla="*/ 602 w 1068"/>
                <a:gd name="T47" fmla="*/ 2108 h 1609"/>
                <a:gd name="T48" fmla="*/ 372 w 1068"/>
                <a:gd name="T49" fmla="*/ 2559 h 1609"/>
                <a:gd name="T50" fmla="*/ 194 w 1068"/>
                <a:gd name="T51" fmla="*/ 3054 h 1609"/>
                <a:gd name="T52" fmla="*/ 69 w 1068"/>
                <a:gd name="T53" fmla="*/ 3576 h 1609"/>
                <a:gd name="T54" fmla="*/ 2 w 1068"/>
                <a:gd name="T55" fmla="*/ 4116 h 1609"/>
                <a:gd name="T56" fmla="*/ 1 w 1068"/>
                <a:gd name="T57" fmla="*/ 4662 h 1609"/>
                <a:gd name="T58" fmla="*/ 59 w 1068"/>
                <a:gd name="T59" fmla="*/ 5201 h 1609"/>
                <a:gd name="T60" fmla="*/ 171 w 1068"/>
                <a:gd name="T61" fmla="*/ 5722 h 1609"/>
                <a:gd name="T62" fmla="*/ 343 w 1068"/>
                <a:gd name="T63" fmla="*/ 6221 h 1609"/>
                <a:gd name="T64" fmla="*/ 563 w 1068"/>
                <a:gd name="T65" fmla="*/ 6680 h 1609"/>
                <a:gd name="T66" fmla="*/ 835 w 1068"/>
                <a:gd name="T67" fmla="*/ 7099 h 1609"/>
                <a:gd name="T68" fmla="*/ 1145 w 1068"/>
                <a:gd name="T69" fmla="*/ 7458 h 1609"/>
                <a:gd name="T70" fmla="*/ 1495 w 1068"/>
                <a:gd name="T71" fmla="*/ 7757 h 1609"/>
                <a:gd name="T72" fmla="*/ 1870 w 1068"/>
                <a:gd name="T73" fmla="*/ 7990 h 1609"/>
                <a:gd name="T74" fmla="*/ 2267 w 1068"/>
                <a:gd name="T75" fmla="*/ 8149 h 1609"/>
                <a:gd name="T76" fmla="*/ 2679 w 1068"/>
                <a:gd name="T77" fmla="*/ 8238 h 1609"/>
                <a:gd name="T78" fmla="*/ 3095 w 1068"/>
                <a:gd name="T79" fmla="*/ 8248 h 1609"/>
                <a:gd name="T80" fmla="*/ 2885 w 1068"/>
                <a:gd name="T81" fmla="*/ 6311 h 16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8"/>
                <a:gd name="T124" fmla="*/ 0 h 1609"/>
                <a:gd name="T125" fmla="*/ 1068 w 1068"/>
                <a:gd name="T126" fmla="*/ 1609 h 160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8" h="1609">
                  <a:moveTo>
                    <a:pt x="819" y="1230"/>
                  </a:moveTo>
                  <a:lnTo>
                    <a:pt x="777" y="1225"/>
                  </a:lnTo>
                  <a:lnTo>
                    <a:pt x="734" y="1217"/>
                  </a:lnTo>
                  <a:lnTo>
                    <a:pt x="694" y="1206"/>
                  </a:lnTo>
                  <a:lnTo>
                    <a:pt x="655" y="1190"/>
                  </a:lnTo>
                  <a:lnTo>
                    <a:pt x="618" y="1171"/>
                  </a:lnTo>
                  <a:lnTo>
                    <a:pt x="583" y="1148"/>
                  </a:lnTo>
                  <a:lnTo>
                    <a:pt x="550" y="1123"/>
                  </a:lnTo>
                  <a:lnTo>
                    <a:pt x="522" y="1094"/>
                  </a:lnTo>
                  <a:lnTo>
                    <a:pt x="496" y="1064"/>
                  </a:lnTo>
                  <a:lnTo>
                    <a:pt x="474" y="1030"/>
                  </a:lnTo>
                  <a:lnTo>
                    <a:pt x="457" y="996"/>
                  </a:lnTo>
                  <a:lnTo>
                    <a:pt x="443" y="959"/>
                  </a:lnTo>
                  <a:lnTo>
                    <a:pt x="433" y="921"/>
                  </a:lnTo>
                  <a:lnTo>
                    <a:pt x="427" y="884"/>
                  </a:lnTo>
                  <a:lnTo>
                    <a:pt x="427" y="845"/>
                  </a:lnTo>
                  <a:lnTo>
                    <a:pt x="431" y="807"/>
                  </a:lnTo>
                  <a:lnTo>
                    <a:pt x="439" y="769"/>
                  </a:lnTo>
                  <a:lnTo>
                    <a:pt x="451" y="733"/>
                  </a:lnTo>
                  <a:lnTo>
                    <a:pt x="467" y="697"/>
                  </a:lnTo>
                  <a:lnTo>
                    <a:pt x="487" y="663"/>
                  </a:lnTo>
                  <a:lnTo>
                    <a:pt x="512" y="631"/>
                  </a:lnTo>
                  <a:lnTo>
                    <a:pt x="539" y="602"/>
                  </a:lnTo>
                  <a:lnTo>
                    <a:pt x="571" y="576"/>
                  </a:lnTo>
                  <a:lnTo>
                    <a:pt x="603" y="552"/>
                  </a:lnTo>
                  <a:lnTo>
                    <a:pt x="641" y="532"/>
                  </a:lnTo>
                  <a:lnTo>
                    <a:pt x="677" y="515"/>
                  </a:lnTo>
                  <a:lnTo>
                    <a:pt x="716" y="502"/>
                  </a:lnTo>
                  <a:lnTo>
                    <a:pt x="756" y="493"/>
                  </a:lnTo>
                  <a:lnTo>
                    <a:pt x="797" y="487"/>
                  </a:lnTo>
                  <a:lnTo>
                    <a:pt x="838" y="484"/>
                  </a:lnTo>
                  <a:lnTo>
                    <a:pt x="838" y="595"/>
                  </a:lnTo>
                  <a:lnTo>
                    <a:pt x="1067" y="311"/>
                  </a:lnTo>
                  <a:lnTo>
                    <a:pt x="833" y="0"/>
                  </a:lnTo>
                  <a:lnTo>
                    <a:pt x="833" y="106"/>
                  </a:lnTo>
                  <a:lnTo>
                    <a:pt x="774" y="110"/>
                  </a:lnTo>
                  <a:lnTo>
                    <a:pt x="715" y="117"/>
                  </a:lnTo>
                  <a:lnTo>
                    <a:pt x="658" y="127"/>
                  </a:lnTo>
                  <a:lnTo>
                    <a:pt x="600" y="142"/>
                  </a:lnTo>
                  <a:lnTo>
                    <a:pt x="545" y="159"/>
                  </a:lnTo>
                  <a:lnTo>
                    <a:pt x="491" y="181"/>
                  </a:lnTo>
                  <a:lnTo>
                    <a:pt x="439" y="206"/>
                  </a:lnTo>
                  <a:lnTo>
                    <a:pt x="388" y="232"/>
                  </a:lnTo>
                  <a:lnTo>
                    <a:pt x="338" y="262"/>
                  </a:lnTo>
                  <a:lnTo>
                    <a:pt x="292" y="295"/>
                  </a:lnTo>
                  <a:lnTo>
                    <a:pt x="248" y="331"/>
                  </a:lnTo>
                  <a:lnTo>
                    <a:pt x="207" y="370"/>
                  </a:lnTo>
                  <a:lnTo>
                    <a:pt x="170" y="411"/>
                  </a:lnTo>
                  <a:lnTo>
                    <a:pt x="135" y="454"/>
                  </a:lnTo>
                  <a:lnTo>
                    <a:pt x="105" y="499"/>
                  </a:lnTo>
                  <a:lnTo>
                    <a:pt x="77" y="547"/>
                  </a:lnTo>
                  <a:lnTo>
                    <a:pt x="55" y="595"/>
                  </a:lnTo>
                  <a:lnTo>
                    <a:pt x="36" y="646"/>
                  </a:lnTo>
                  <a:lnTo>
                    <a:pt x="20" y="697"/>
                  </a:lnTo>
                  <a:lnTo>
                    <a:pt x="9" y="750"/>
                  </a:lnTo>
                  <a:lnTo>
                    <a:pt x="2" y="802"/>
                  </a:lnTo>
                  <a:lnTo>
                    <a:pt x="0" y="855"/>
                  </a:lnTo>
                  <a:lnTo>
                    <a:pt x="1" y="908"/>
                  </a:lnTo>
                  <a:lnTo>
                    <a:pt x="6" y="961"/>
                  </a:lnTo>
                  <a:lnTo>
                    <a:pt x="17" y="1013"/>
                  </a:lnTo>
                  <a:lnTo>
                    <a:pt x="30" y="1065"/>
                  </a:lnTo>
                  <a:lnTo>
                    <a:pt x="49" y="1115"/>
                  </a:lnTo>
                  <a:lnTo>
                    <a:pt x="71" y="1164"/>
                  </a:lnTo>
                  <a:lnTo>
                    <a:pt x="97" y="1212"/>
                  </a:lnTo>
                  <a:lnTo>
                    <a:pt x="127" y="1258"/>
                  </a:lnTo>
                  <a:lnTo>
                    <a:pt x="160" y="1302"/>
                  </a:lnTo>
                  <a:lnTo>
                    <a:pt x="197" y="1344"/>
                  </a:lnTo>
                  <a:lnTo>
                    <a:pt x="237" y="1383"/>
                  </a:lnTo>
                  <a:lnTo>
                    <a:pt x="278" y="1420"/>
                  </a:lnTo>
                  <a:lnTo>
                    <a:pt x="325" y="1453"/>
                  </a:lnTo>
                  <a:lnTo>
                    <a:pt x="373" y="1484"/>
                  </a:lnTo>
                  <a:lnTo>
                    <a:pt x="424" y="1511"/>
                  </a:lnTo>
                  <a:lnTo>
                    <a:pt x="476" y="1536"/>
                  </a:lnTo>
                  <a:lnTo>
                    <a:pt x="531" y="1557"/>
                  </a:lnTo>
                  <a:lnTo>
                    <a:pt x="586" y="1574"/>
                  </a:lnTo>
                  <a:lnTo>
                    <a:pt x="644" y="1588"/>
                  </a:lnTo>
                  <a:lnTo>
                    <a:pt x="702" y="1599"/>
                  </a:lnTo>
                  <a:lnTo>
                    <a:pt x="760" y="1605"/>
                  </a:lnTo>
                  <a:lnTo>
                    <a:pt x="820" y="1608"/>
                  </a:lnTo>
                  <a:lnTo>
                    <a:pt x="879" y="1607"/>
                  </a:lnTo>
                  <a:lnTo>
                    <a:pt x="697" y="1374"/>
                  </a:lnTo>
                  <a:lnTo>
                    <a:pt x="819" y="1230"/>
                  </a:lnTo>
                </a:path>
              </a:pathLst>
            </a:custGeom>
            <a:solidFill>
              <a:srgbClr val="CCECFF"/>
            </a:solidFill>
            <a:ln w="6350" cap="rnd">
              <a:solidFill>
                <a:schemeClr val="folHlink"/>
              </a:solidFill>
              <a:round/>
              <a:headEnd/>
              <a:tailEnd/>
            </a:ln>
          </p:spPr>
          <p:txBody>
            <a:bodyPr lIns="45720" rIns="45720" anchor="ctr" anchorCtr="1"/>
            <a:lstStyle/>
            <a:p>
              <a:endParaRPr lang="en-US" dirty="0"/>
            </a:p>
          </p:txBody>
        </p:sp>
      </p:grpSp>
      <p:grpSp>
        <p:nvGrpSpPr>
          <p:cNvPr id="3" name="Group 48"/>
          <p:cNvGrpSpPr>
            <a:grpSpLocks/>
          </p:cNvGrpSpPr>
          <p:nvPr/>
        </p:nvGrpSpPr>
        <p:grpSpPr bwMode="auto">
          <a:xfrm>
            <a:off x="6020991" y="1573214"/>
            <a:ext cx="1520296" cy="1374775"/>
            <a:chOff x="3463" y="1344"/>
            <a:chExt cx="2009" cy="2109"/>
          </a:xfrm>
        </p:grpSpPr>
        <p:sp>
          <p:nvSpPr>
            <p:cNvPr id="44053" name="Freeform 49"/>
            <p:cNvSpPr>
              <a:spLocks/>
            </p:cNvSpPr>
            <p:nvPr/>
          </p:nvSpPr>
          <p:spPr bwMode="auto">
            <a:xfrm>
              <a:off x="4346" y="1493"/>
              <a:ext cx="1126" cy="1960"/>
            </a:xfrm>
            <a:custGeom>
              <a:avLst/>
              <a:gdLst>
                <a:gd name="T0" fmla="*/ 1174 w 962"/>
                <a:gd name="T1" fmla="*/ 7472 h 1598"/>
                <a:gd name="T2" fmla="*/ 1554 w 962"/>
                <a:gd name="T3" fmla="*/ 7283 h 1598"/>
                <a:gd name="T4" fmla="*/ 1920 w 962"/>
                <a:gd name="T5" fmla="*/ 7030 h 1598"/>
                <a:gd name="T6" fmla="*/ 2258 w 962"/>
                <a:gd name="T7" fmla="*/ 6712 h 1598"/>
                <a:gd name="T8" fmla="*/ 2569 w 962"/>
                <a:gd name="T9" fmla="*/ 6346 h 1598"/>
                <a:gd name="T10" fmla="*/ 2838 w 962"/>
                <a:gd name="T11" fmla="*/ 5932 h 1598"/>
                <a:gd name="T12" fmla="*/ 3060 w 962"/>
                <a:gd name="T13" fmla="*/ 5467 h 1598"/>
                <a:gd name="T14" fmla="*/ 3225 w 962"/>
                <a:gd name="T15" fmla="*/ 4974 h 1598"/>
                <a:gd name="T16" fmla="*/ 3336 w 962"/>
                <a:gd name="T17" fmla="*/ 4447 h 1598"/>
                <a:gd name="T18" fmla="*/ 3389 w 962"/>
                <a:gd name="T19" fmla="*/ 3909 h 1598"/>
                <a:gd name="T20" fmla="*/ 3376 w 962"/>
                <a:gd name="T21" fmla="*/ 3361 h 1598"/>
                <a:gd name="T22" fmla="*/ 3301 w 962"/>
                <a:gd name="T23" fmla="*/ 2821 h 1598"/>
                <a:gd name="T24" fmla="*/ 3167 w 962"/>
                <a:gd name="T25" fmla="*/ 2305 h 1598"/>
                <a:gd name="T26" fmla="*/ 2981 w 962"/>
                <a:gd name="T27" fmla="*/ 1818 h 1598"/>
                <a:gd name="T28" fmla="*/ 2742 w 962"/>
                <a:gd name="T29" fmla="*/ 1376 h 1598"/>
                <a:gd name="T30" fmla="*/ 2457 w 962"/>
                <a:gd name="T31" fmla="*/ 976 h 1598"/>
                <a:gd name="T32" fmla="*/ 2129 w 962"/>
                <a:gd name="T33" fmla="*/ 641 h 1598"/>
                <a:gd name="T34" fmla="*/ 1769 w 962"/>
                <a:gd name="T35" fmla="*/ 364 h 1598"/>
                <a:gd name="T36" fmla="*/ 1381 w 962"/>
                <a:gd name="T37" fmla="*/ 161 h 1598"/>
                <a:gd name="T38" fmla="*/ 970 w 962"/>
                <a:gd name="T39" fmla="*/ 38 h 1598"/>
                <a:gd name="T40" fmla="*/ 1019 w 962"/>
                <a:gd name="T41" fmla="*/ 499 h 1598"/>
                <a:gd name="T42" fmla="*/ 782 w 962"/>
                <a:gd name="T43" fmla="*/ 1958 h 1598"/>
                <a:gd name="T44" fmla="*/ 1059 w 962"/>
                <a:gd name="T45" fmla="*/ 2086 h 1598"/>
                <a:gd name="T46" fmla="*/ 1313 w 962"/>
                <a:gd name="T47" fmla="*/ 2290 h 1598"/>
                <a:gd name="T48" fmla="*/ 1524 w 962"/>
                <a:gd name="T49" fmla="*/ 2559 h 1598"/>
                <a:gd name="T50" fmla="*/ 1694 w 962"/>
                <a:gd name="T51" fmla="*/ 2876 h 1598"/>
                <a:gd name="T52" fmla="*/ 1806 w 962"/>
                <a:gd name="T53" fmla="*/ 3232 h 1598"/>
                <a:gd name="T54" fmla="*/ 1869 w 962"/>
                <a:gd name="T55" fmla="*/ 3617 h 1598"/>
                <a:gd name="T56" fmla="*/ 1859 w 962"/>
                <a:gd name="T57" fmla="*/ 3998 h 1598"/>
                <a:gd name="T58" fmla="*/ 1794 w 962"/>
                <a:gd name="T59" fmla="*/ 4374 h 1598"/>
                <a:gd name="T60" fmla="*/ 1674 w 962"/>
                <a:gd name="T61" fmla="*/ 4722 h 1598"/>
                <a:gd name="T62" fmla="*/ 1495 w 962"/>
                <a:gd name="T63" fmla="*/ 5035 h 1598"/>
                <a:gd name="T64" fmla="*/ 1272 w 962"/>
                <a:gd name="T65" fmla="*/ 5294 h 1598"/>
                <a:gd name="T66" fmla="*/ 1014 w 962"/>
                <a:gd name="T67" fmla="*/ 5491 h 1598"/>
                <a:gd name="T68" fmla="*/ 877 w 962"/>
                <a:gd name="T69" fmla="*/ 4936 h 1598"/>
                <a:gd name="T70" fmla="*/ 967 w 962"/>
                <a:gd name="T71" fmla="*/ 8181 h 15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62"/>
                <a:gd name="T109" fmla="*/ 0 h 1598"/>
                <a:gd name="T110" fmla="*/ 962 w 962"/>
                <a:gd name="T111" fmla="*/ 1598 h 15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62" h="1598">
                  <a:moveTo>
                    <a:pt x="274" y="1472"/>
                  </a:moveTo>
                  <a:lnTo>
                    <a:pt x="333" y="1459"/>
                  </a:lnTo>
                  <a:lnTo>
                    <a:pt x="388" y="1442"/>
                  </a:lnTo>
                  <a:lnTo>
                    <a:pt x="442" y="1422"/>
                  </a:lnTo>
                  <a:lnTo>
                    <a:pt x="494" y="1398"/>
                  </a:lnTo>
                  <a:lnTo>
                    <a:pt x="545" y="1372"/>
                  </a:lnTo>
                  <a:lnTo>
                    <a:pt x="592" y="1341"/>
                  </a:lnTo>
                  <a:lnTo>
                    <a:pt x="641" y="1310"/>
                  </a:lnTo>
                  <a:lnTo>
                    <a:pt x="686" y="1276"/>
                  </a:lnTo>
                  <a:lnTo>
                    <a:pt x="730" y="1239"/>
                  </a:lnTo>
                  <a:lnTo>
                    <a:pt x="770" y="1200"/>
                  </a:lnTo>
                  <a:lnTo>
                    <a:pt x="806" y="1158"/>
                  </a:lnTo>
                  <a:lnTo>
                    <a:pt x="838" y="1114"/>
                  </a:lnTo>
                  <a:lnTo>
                    <a:pt x="869" y="1067"/>
                  </a:lnTo>
                  <a:lnTo>
                    <a:pt x="894" y="1019"/>
                  </a:lnTo>
                  <a:lnTo>
                    <a:pt x="915" y="970"/>
                  </a:lnTo>
                  <a:lnTo>
                    <a:pt x="933" y="920"/>
                  </a:lnTo>
                  <a:lnTo>
                    <a:pt x="947" y="868"/>
                  </a:lnTo>
                  <a:lnTo>
                    <a:pt x="956" y="815"/>
                  </a:lnTo>
                  <a:lnTo>
                    <a:pt x="961" y="763"/>
                  </a:lnTo>
                  <a:lnTo>
                    <a:pt x="961" y="709"/>
                  </a:lnTo>
                  <a:lnTo>
                    <a:pt x="958" y="656"/>
                  </a:lnTo>
                  <a:lnTo>
                    <a:pt x="949" y="604"/>
                  </a:lnTo>
                  <a:lnTo>
                    <a:pt x="936" y="551"/>
                  </a:lnTo>
                  <a:lnTo>
                    <a:pt x="921" y="500"/>
                  </a:lnTo>
                  <a:lnTo>
                    <a:pt x="899" y="450"/>
                  </a:lnTo>
                  <a:lnTo>
                    <a:pt x="876" y="402"/>
                  </a:lnTo>
                  <a:lnTo>
                    <a:pt x="846" y="355"/>
                  </a:lnTo>
                  <a:lnTo>
                    <a:pt x="814" y="310"/>
                  </a:lnTo>
                  <a:lnTo>
                    <a:pt x="778" y="268"/>
                  </a:lnTo>
                  <a:lnTo>
                    <a:pt x="740" y="228"/>
                  </a:lnTo>
                  <a:lnTo>
                    <a:pt x="697" y="190"/>
                  </a:lnTo>
                  <a:lnTo>
                    <a:pt x="652" y="157"/>
                  </a:lnTo>
                  <a:lnTo>
                    <a:pt x="605" y="125"/>
                  </a:lnTo>
                  <a:lnTo>
                    <a:pt x="554" y="96"/>
                  </a:lnTo>
                  <a:lnTo>
                    <a:pt x="502" y="71"/>
                  </a:lnTo>
                  <a:lnTo>
                    <a:pt x="448" y="49"/>
                  </a:lnTo>
                  <a:lnTo>
                    <a:pt x="392" y="31"/>
                  </a:lnTo>
                  <a:lnTo>
                    <a:pt x="335" y="17"/>
                  </a:lnTo>
                  <a:lnTo>
                    <a:pt x="276" y="7"/>
                  </a:lnTo>
                  <a:lnTo>
                    <a:pt x="218" y="0"/>
                  </a:lnTo>
                  <a:lnTo>
                    <a:pt x="289" y="98"/>
                  </a:lnTo>
                  <a:lnTo>
                    <a:pt x="363" y="195"/>
                  </a:lnTo>
                  <a:lnTo>
                    <a:pt x="222" y="382"/>
                  </a:lnTo>
                  <a:lnTo>
                    <a:pt x="264" y="393"/>
                  </a:lnTo>
                  <a:lnTo>
                    <a:pt x="301" y="408"/>
                  </a:lnTo>
                  <a:lnTo>
                    <a:pt x="339" y="426"/>
                  </a:lnTo>
                  <a:lnTo>
                    <a:pt x="373" y="448"/>
                  </a:lnTo>
                  <a:lnTo>
                    <a:pt x="405" y="472"/>
                  </a:lnTo>
                  <a:lnTo>
                    <a:pt x="433" y="500"/>
                  </a:lnTo>
                  <a:lnTo>
                    <a:pt x="460" y="530"/>
                  </a:lnTo>
                  <a:lnTo>
                    <a:pt x="481" y="562"/>
                  </a:lnTo>
                  <a:lnTo>
                    <a:pt x="500" y="596"/>
                  </a:lnTo>
                  <a:lnTo>
                    <a:pt x="513" y="631"/>
                  </a:lnTo>
                  <a:lnTo>
                    <a:pt x="523" y="668"/>
                  </a:lnTo>
                  <a:lnTo>
                    <a:pt x="530" y="706"/>
                  </a:lnTo>
                  <a:lnTo>
                    <a:pt x="531" y="743"/>
                  </a:lnTo>
                  <a:lnTo>
                    <a:pt x="528" y="781"/>
                  </a:lnTo>
                  <a:lnTo>
                    <a:pt x="521" y="818"/>
                  </a:lnTo>
                  <a:lnTo>
                    <a:pt x="509" y="854"/>
                  </a:lnTo>
                  <a:lnTo>
                    <a:pt x="493" y="890"/>
                  </a:lnTo>
                  <a:lnTo>
                    <a:pt x="475" y="922"/>
                  </a:lnTo>
                  <a:lnTo>
                    <a:pt x="451" y="954"/>
                  </a:lnTo>
                  <a:lnTo>
                    <a:pt x="424" y="983"/>
                  </a:lnTo>
                  <a:lnTo>
                    <a:pt x="395" y="1010"/>
                  </a:lnTo>
                  <a:lnTo>
                    <a:pt x="361" y="1034"/>
                  </a:lnTo>
                  <a:lnTo>
                    <a:pt x="326" y="1055"/>
                  </a:lnTo>
                  <a:lnTo>
                    <a:pt x="288" y="1072"/>
                  </a:lnTo>
                  <a:lnTo>
                    <a:pt x="249" y="1085"/>
                  </a:lnTo>
                  <a:lnTo>
                    <a:pt x="249" y="964"/>
                  </a:lnTo>
                  <a:lnTo>
                    <a:pt x="0" y="1252"/>
                  </a:lnTo>
                  <a:lnTo>
                    <a:pt x="274" y="1597"/>
                  </a:lnTo>
                  <a:lnTo>
                    <a:pt x="274" y="1472"/>
                  </a:lnTo>
                </a:path>
              </a:pathLst>
            </a:custGeom>
            <a:solidFill>
              <a:schemeClr val="bg2"/>
            </a:solidFill>
            <a:ln w="6350" cap="rnd">
              <a:solidFill>
                <a:schemeClr val="folHlink"/>
              </a:solidFill>
              <a:round/>
              <a:headEnd/>
              <a:tailEnd/>
            </a:ln>
          </p:spPr>
          <p:txBody>
            <a:bodyPr lIns="45720" rIns="45720" anchor="ctr" anchorCtr="1"/>
            <a:lstStyle/>
            <a:p>
              <a:endParaRPr lang="en-US" dirty="0"/>
            </a:p>
          </p:txBody>
        </p:sp>
        <p:sp>
          <p:nvSpPr>
            <p:cNvPr id="44054" name="Freeform 50"/>
            <p:cNvSpPr>
              <a:spLocks/>
            </p:cNvSpPr>
            <p:nvPr/>
          </p:nvSpPr>
          <p:spPr bwMode="auto">
            <a:xfrm>
              <a:off x="3463" y="1344"/>
              <a:ext cx="1250" cy="1974"/>
            </a:xfrm>
            <a:custGeom>
              <a:avLst/>
              <a:gdLst>
                <a:gd name="T0" fmla="*/ 2734 w 1068"/>
                <a:gd name="T1" fmla="*/ 6288 h 1609"/>
                <a:gd name="T2" fmla="*/ 2443 w 1068"/>
                <a:gd name="T3" fmla="*/ 6192 h 1609"/>
                <a:gd name="T4" fmla="*/ 2176 w 1068"/>
                <a:gd name="T5" fmla="*/ 6013 h 1609"/>
                <a:gd name="T6" fmla="*/ 1937 w 1068"/>
                <a:gd name="T7" fmla="*/ 5770 h 1609"/>
                <a:gd name="T8" fmla="*/ 1750 w 1068"/>
                <a:gd name="T9" fmla="*/ 5461 h 1609"/>
                <a:gd name="T10" fmla="*/ 1609 w 1068"/>
                <a:gd name="T11" fmla="*/ 5111 h 1609"/>
                <a:gd name="T12" fmla="*/ 1523 w 1068"/>
                <a:gd name="T13" fmla="*/ 4726 h 1609"/>
                <a:gd name="T14" fmla="*/ 1505 w 1068"/>
                <a:gd name="T15" fmla="*/ 4338 h 1609"/>
                <a:gd name="T16" fmla="*/ 1550 w 1068"/>
                <a:gd name="T17" fmla="*/ 3946 h 1609"/>
                <a:gd name="T18" fmla="*/ 1646 w 1068"/>
                <a:gd name="T19" fmla="*/ 3576 h 1609"/>
                <a:gd name="T20" fmla="*/ 1802 w 1068"/>
                <a:gd name="T21" fmla="*/ 3243 h 1609"/>
                <a:gd name="T22" fmla="*/ 2011 w 1068"/>
                <a:gd name="T23" fmla="*/ 2957 h 1609"/>
                <a:gd name="T24" fmla="*/ 2258 w 1068"/>
                <a:gd name="T25" fmla="*/ 2733 h 1609"/>
                <a:gd name="T26" fmla="*/ 2522 w 1068"/>
                <a:gd name="T27" fmla="*/ 2575 h 1609"/>
                <a:gd name="T28" fmla="*/ 2807 w 1068"/>
                <a:gd name="T29" fmla="*/ 2497 h 1609"/>
                <a:gd name="T30" fmla="*/ 2952 w 1068"/>
                <a:gd name="T31" fmla="*/ 3054 h 1609"/>
                <a:gd name="T32" fmla="*/ 2932 w 1068"/>
                <a:gd name="T33" fmla="*/ 0 h 1609"/>
                <a:gd name="T34" fmla="*/ 2725 w 1068"/>
                <a:gd name="T35" fmla="*/ 568 h 1609"/>
                <a:gd name="T36" fmla="*/ 2316 w 1068"/>
                <a:gd name="T37" fmla="*/ 650 h 1609"/>
                <a:gd name="T38" fmla="*/ 1919 w 1068"/>
                <a:gd name="T39" fmla="*/ 812 h 1609"/>
                <a:gd name="T40" fmla="*/ 1550 w 1068"/>
                <a:gd name="T41" fmla="*/ 1056 h 1609"/>
                <a:gd name="T42" fmla="*/ 1189 w 1068"/>
                <a:gd name="T43" fmla="*/ 1345 h 1609"/>
                <a:gd name="T44" fmla="*/ 873 w 1068"/>
                <a:gd name="T45" fmla="*/ 1699 h 1609"/>
                <a:gd name="T46" fmla="*/ 602 w 1068"/>
                <a:gd name="T47" fmla="*/ 2108 h 1609"/>
                <a:gd name="T48" fmla="*/ 372 w 1068"/>
                <a:gd name="T49" fmla="*/ 2559 h 1609"/>
                <a:gd name="T50" fmla="*/ 194 w 1068"/>
                <a:gd name="T51" fmla="*/ 3054 h 1609"/>
                <a:gd name="T52" fmla="*/ 69 w 1068"/>
                <a:gd name="T53" fmla="*/ 3576 h 1609"/>
                <a:gd name="T54" fmla="*/ 2 w 1068"/>
                <a:gd name="T55" fmla="*/ 4116 h 1609"/>
                <a:gd name="T56" fmla="*/ 1 w 1068"/>
                <a:gd name="T57" fmla="*/ 4662 h 1609"/>
                <a:gd name="T58" fmla="*/ 59 w 1068"/>
                <a:gd name="T59" fmla="*/ 5201 h 1609"/>
                <a:gd name="T60" fmla="*/ 171 w 1068"/>
                <a:gd name="T61" fmla="*/ 5722 h 1609"/>
                <a:gd name="T62" fmla="*/ 343 w 1068"/>
                <a:gd name="T63" fmla="*/ 6221 h 1609"/>
                <a:gd name="T64" fmla="*/ 563 w 1068"/>
                <a:gd name="T65" fmla="*/ 6680 h 1609"/>
                <a:gd name="T66" fmla="*/ 835 w 1068"/>
                <a:gd name="T67" fmla="*/ 7099 h 1609"/>
                <a:gd name="T68" fmla="*/ 1145 w 1068"/>
                <a:gd name="T69" fmla="*/ 7458 h 1609"/>
                <a:gd name="T70" fmla="*/ 1495 w 1068"/>
                <a:gd name="T71" fmla="*/ 7757 h 1609"/>
                <a:gd name="T72" fmla="*/ 1870 w 1068"/>
                <a:gd name="T73" fmla="*/ 7990 h 1609"/>
                <a:gd name="T74" fmla="*/ 2267 w 1068"/>
                <a:gd name="T75" fmla="*/ 8149 h 1609"/>
                <a:gd name="T76" fmla="*/ 2679 w 1068"/>
                <a:gd name="T77" fmla="*/ 8238 h 1609"/>
                <a:gd name="T78" fmla="*/ 3095 w 1068"/>
                <a:gd name="T79" fmla="*/ 8248 h 1609"/>
                <a:gd name="T80" fmla="*/ 2885 w 1068"/>
                <a:gd name="T81" fmla="*/ 6311 h 16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8"/>
                <a:gd name="T124" fmla="*/ 0 h 1609"/>
                <a:gd name="T125" fmla="*/ 1068 w 1068"/>
                <a:gd name="T126" fmla="*/ 1609 h 160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8" h="1609">
                  <a:moveTo>
                    <a:pt x="819" y="1230"/>
                  </a:moveTo>
                  <a:lnTo>
                    <a:pt x="777" y="1225"/>
                  </a:lnTo>
                  <a:lnTo>
                    <a:pt x="734" y="1217"/>
                  </a:lnTo>
                  <a:lnTo>
                    <a:pt x="694" y="1206"/>
                  </a:lnTo>
                  <a:lnTo>
                    <a:pt x="655" y="1190"/>
                  </a:lnTo>
                  <a:lnTo>
                    <a:pt x="618" y="1171"/>
                  </a:lnTo>
                  <a:lnTo>
                    <a:pt x="583" y="1148"/>
                  </a:lnTo>
                  <a:lnTo>
                    <a:pt x="550" y="1123"/>
                  </a:lnTo>
                  <a:lnTo>
                    <a:pt x="522" y="1094"/>
                  </a:lnTo>
                  <a:lnTo>
                    <a:pt x="496" y="1064"/>
                  </a:lnTo>
                  <a:lnTo>
                    <a:pt x="474" y="1030"/>
                  </a:lnTo>
                  <a:lnTo>
                    <a:pt x="457" y="996"/>
                  </a:lnTo>
                  <a:lnTo>
                    <a:pt x="443" y="959"/>
                  </a:lnTo>
                  <a:lnTo>
                    <a:pt x="433" y="921"/>
                  </a:lnTo>
                  <a:lnTo>
                    <a:pt x="427" y="884"/>
                  </a:lnTo>
                  <a:lnTo>
                    <a:pt x="427" y="845"/>
                  </a:lnTo>
                  <a:lnTo>
                    <a:pt x="431" y="807"/>
                  </a:lnTo>
                  <a:lnTo>
                    <a:pt x="439" y="769"/>
                  </a:lnTo>
                  <a:lnTo>
                    <a:pt x="451" y="733"/>
                  </a:lnTo>
                  <a:lnTo>
                    <a:pt x="467" y="697"/>
                  </a:lnTo>
                  <a:lnTo>
                    <a:pt x="487" y="663"/>
                  </a:lnTo>
                  <a:lnTo>
                    <a:pt x="512" y="631"/>
                  </a:lnTo>
                  <a:lnTo>
                    <a:pt x="539" y="602"/>
                  </a:lnTo>
                  <a:lnTo>
                    <a:pt x="571" y="576"/>
                  </a:lnTo>
                  <a:lnTo>
                    <a:pt x="603" y="552"/>
                  </a:lnTo>
                  <a:lnTo>
                    <a:pt x="641" y="532"/>
                  </a:lnTo>
                  <a:lnTo>
                    <a:pt x="677" y="515"/>
                  </a:lnTo>
                  <a:lnTo>
                    <a:pt x="716" y="502"/>
                  </a:lnTo>
                  <a:lnTo>
                    <a:pt x="756" y="493"/>
                  </a:lnTo>
                  <a:lnTo>
                    <a:pt x="797" y="487"/>
                  </a:lnTo>
                  <a:lnTo>
                    <a:pt x="838" y="484"/>
                  </a:lnTo>
                  <a:lnTo>
                    <a:pt x="838" y="595"/>
                  </a:lnTo>
                  <a:lnTo>
                    <a:pt x="1067" y="311"/>
                  </a:lnTo>
                  <a:lnTo>
                    <a:pt x="833" y="0"/>
                  </a:lnTo>
                  <a:lnTo>
                    <a:pt x="833" y="106"/>
                  </a:lnTo>
                  <a:lnTo>
                    <a:pt x="774" y="110"/>
                  </a:lnTo>
                  <a:lnTo>
                    <a:pt x="715" y="117"/>
                  </a:lnTo>
                  <a:lnTo>
                    <a:pt x="658" y="127"/>
                  </a:lnTo>
                  <a:lnTo>
                    <a:pt x="600" y="142"/>
                  </a:lnTo>
                  <a:lnTo>
                    <a:pt x="545" y="159"/>
                  </a:lnTo>
                  <a:lnTo>
                    <a:pt x="491" y="181"/>
                  </a:lnTo>
                  <a:lnTo>
                    <a:pt x="439" y="206"/>
                  </a:lnTo>
                  <a:lnTo>
                    <a:pt x="388" y="232"/>
                  </a:lnTo>
                  <a:lnTo>
                    <a:pt x="338" y="262"/>
                  </a:lnTo>
                  <a:lnTo>
                    <a:pt x="292" y="295"/>
                  </a:lnTo>
                  <a:lnTo>
                    <a:pt x="248" y="331"/>
                  </a:lnTo>
                  <a:lnTo>
                    <a:pt x="207" y="370"/>
                  </a:lnTo>
                  <a:lnTo>
                    <a:pt x="170" y="411"/>
                  </a:lnTo>
                  <a:lnTo>
                    <a:pt x="135" y="454"/>
                  </a:lnTo>
                  <a:lnTo>
                    <a:pt x="105" y="499"/>
                  </a:lnTo>
                  <a:lnTo>
                    <a:pt x="77" y="547"/>
                  </a:lnTo>
                  <a:lnTo>
                    <a:pt x="55" y="595"/>
                  </a:lnTo>
                  <a:lnTo>
                    <a:pt x="36" y="646"/>
                  </a:lnTo>
                  <a:lnTo>
                    <a:pt x="20" y="697"/>
                  </a:lnTo>
                  <a:lnTo>
                    <a:pt x="9" y="750"/>
                  </a:lnTo>
                  <a:lnTo>
                    <a:pt x="2" y="802"/>
                  </a:lnTo>
                  <a:lnTo>
                    <a:pt x="0" y="855"/>
                  </a:lnTo>
                  <a:lnTo>
                    <a:pt x="1" y="908"/>
                  </a:lnTo>
                  <a:lnTo>
                    <a:pt x="6" y="961"/>
                  </a:lnTo>
                  <a:lnTo>
                    <a:pt x="17" y="1013"/>
                  </a:lnTo>
                  <a:lnTo>
                    <a:pt x="30" y="1065"/>
                  </a:lnTo>
                  <a:lnTo>
                    <a:pt x="49" y="1115"/>
                  </a:lnTo>
                  <a:lnTo>
                    <a:pt x="71" y="1164"/>
                  </a:lnTo>
                  <a:lnTo>
                    <a:pt x="97" y="1212"/>
                  </a:lnTo>
                  <a:lnTo>
                    <a:pt x="127" y="1258"/>
                  </a:lnTo>
                  <a:lnTo>
                    <a:pt x="160" y="1302"/>
                  </a:lnTo>
                  <a:lnTo>
                    <a:pt x="197" y="1344"/>
                  </a:lnTo>
                  <a:lnTo>
                    <a:pt x="237" y="1383"/>
                  </a:lnTo>
                  <a:lnTo>
                    <a:pt x="278" y="1420"/>
                  </a:lnTo>
                  <a:lnTo>
                    <a:pt x="325" y="1453"/>
                  </a:lnTo>
                  <a:lnTo>
                    <a:pt x="373" y="1484"/>
                  </a:lnTo>
                  <a:lnTo>
                    <a:pt x="424" y="1511"/>
                  </a:lnTo>
                  <a:lnTo>
                    <a:pt x="476" y="1536"/>
                  </a:lnTo>
                  <a:lnTo>
                    <a:pt x="531" y="1557"/>
                  </a:lnTo>
                  <a:lnTo>
                    <a:pt x="586" y="1574"/>
                  </a:lnTo>
                  <a:lnTo>
                    <a:pt x="644" y="1588"/>
                  </a:lnTo>
                  <a:lnTo>
                    <a:pt x="702" y="1599"/>
                  </a:lnTo>
                  <a:lnTo>
                    <a:pt x="760" y="1605"/>
                  </a:lnTo>
                  <a:lnTo>
                    <a:pt x="820" y="1608"/>
                  </a:lnTo>
                  <a:lnTo>
                    <a:pt x="879" y="1607"/>
                  </a:lnTo>
                  <a:lnTo>
                    <a:pt x="697" y="1374"/>
                  </a:lnTo>
                  <a:lnTo>
                    <a:pt x="819" y="1230"/>
                  </a:lnTo>
                </a:path>
              </a:pathLst>
            </a:custGeom>
            <a:solidFill>
              <a:srgbClr val="CCECFF"/>
            </a:solidFill>
            <a:ln w="6350" cap="rnd">
              <a:solidFill>
                <a:schemeClr val="folHlink"/>
              </a:solidFill>
              <a:round/>
              <a:headEnd/>
              <a:tailEnd/>
            </a:ln>
          </p:spPr>
          <p:txBody>
            <a:bodyPr lIns="45720" rIns="45720" anchor="ctr" anchorCtr="1"/>
            <a:lstStyle/>
            <a:p>
              <a:endParaRPr lang="en-US" dirty="0"/>
            </a:p>
          </p:txBody>
        </p:sp>
      </p:grpSp>
      <p:sp>
        <p:nvSpPr>
          <p:cNvPr id="44039" name="Rectangle 18"/>
          <p:cNvSpPr>
            <a:spLocks noChangeAspect="1" noChangeArrowheads="1"/>
          </p:cNvSpPr>
          <p:nvPr/>
        </p:nvSpPr>
        <p:spPr bwMode="auto">
          <a:xfrm>
            <a:off x="4351074" y="1684338"/>
            <a:ext cx="1883172" cy="1028700"/>
          </a:xfrm>
          <a:prstGeom prst="rect">
            <a:avLst/>
          </a:prstGeom>
          <a:solidFill>
            <a:srgbClr val="7171FF"/>
          </a:solidFill>
          <a:ln w="12700" algn="ctr">
            <a:noFill/>
            <a:miter lim="800000"/>
            <a:headEnd/>
            <a:tailEnd/>
          </a:ln>
        </p:spPr>
        <p:txBody>
          <a:bodyPr anchor="ctr"/>
          <a:lstStyle/>
          <a:p>
            <a:pPr eaLnBrk="1" hangingPunct="1"/>
            <a:r>
              <a:rPr lang="es-ES" sz="1800" dirty="0" smtClean="0">
                <a:solidFill>
                  <a:schemeClr val="bg1"/>
                </a:solidFill>
              </a:rPr>
              <a:t>Redes Inteligentes</a:t>
            </a:r>
            <a:endParaRPr lang="es-ES" sz="1800" dirty="0">
              <a:solidFill>
                <a:schemeClr val="bg1"/>
              </a:solidFill>
            </a:endParaRPr>
          </a:p>
        </p:txBody>
      </p:sp>
      <p:sp>
        <p:nvSpPr>
          <p:cNvPr id="44040" name="Rectangle 22"/>
          <p:cNvSpPr>
            <a:spLocks noChangeAspect="1" noChangeArrowheads="1"/>
          </p:cNvSpPr>
          <p:nvPr/>
        </p:nvSpPr>
        <p:spPr bwMode="auto">
          <a:xfrm>
            <a:off x="7328033" y="1684338"/>
            <a:ext cx="2182415" cy="1028700"/>
          </a:xfrm>
          <a:prstGeom prst="rect">
            <a:avLst/>
          </a:prstGeom>
          <a:solidFill>
            <a:srgbClr val="0099CC"/>
          </a:solidFill>
          <a:ln w="12700" algn="ctr">
            <a:noFill/>
            <a:miter lim="800000"/>
            <a:headEnd/>
            <a:tailEnd/>
          </a:ln>
        </p:spPr>
        <p:txBody>
          <a:bodyPr anchor="ctr"/>
          <a:lstStyle/>
          <a:p>
            <a:pPr eaLnBrk="1" hangingPunct="1"/>
            <a:r>
              <a:rPr lang="es-ES" sz="1800" dirty="0" smtClean="0"/>
              <a:t>Edificios/ Consumidores Inteligentes</a:t>
            </a:r>
            <a:endParaRPr lang="es-ES" sz="1800" dirty="0"/>
          </a:p>
        </p:txBody>
      </p:sp>
      <p:sp>
        <p:nvSpPr>
          <p:cNvPr id="44041" name="Rectangle 18"/>
          <p:cNvSpPr>
            <a:spLocks noChangeAspect="1" noChangeArrowheads="1"/>
          </p:cNvSpPr>
          <p:nvPr/>
        </p:nvSpPr>
        <p:spPr bwMode="auto">
          <a:xfrm>
            <a:off x="1372395" y="1711325"/>
            <a:ext cx="1883172" cy="1028700"/>
          </a:xfrm>
          <a:prstGeom prst="rect">
            <a:avLst/>
          </a:prstGeom>
          <a:solidFill>
            <a:srgbClr val="000080"/>
          </a:solidFill>
          <a:ln w="12700" algn="ctr">
            <a:noFill/>
            <a:miter lim="800000"/>
            <a:headEnd/>
            <a:tailEnd/>
          </a:ln>
        </p:spPr>
        <p:txBody>
          <a:bodyPr wrap="none" anchor="ctr"/>
          <a:lstStyle/>
          <a:p>
            <a:pPr eaLnBrk="1" hangingPunct="1"/>
            <a:r>
              <a:rPr lang="es-ES" sz="1800" dirty="0" smtClean="0">
                <a:solidFill>
                  <a:schemeClr val="bg1"/>
                </a:solidFill>
              </a:rPr>
              <a:t>Generación </a:t>
            </a:r>
          </a:p>
          <a:p>
            <a:pPr eaLnBrk="1" hangingPunct="1"/>
            <a:r>
              <a:rPr lang="es-ES" sz="1800" dirty="0" smtClean="0">
                <a:solidFill>
                  <a:schemeClr val="bg1"/>
                </a:solidFill>
              </a:rPr>
              <a:t>Distribuida</a:t>
            </a:r>
            <a:endParaRPr lang="es-ES" sz="1800" dirty="0">
              <a:solidFill>
                <a:schemeClr val="bg1"/>
              </a:solidFill>
            </a:endParaRPr>
          </a:p>
        </p:txBody>
      </p:sp>
      <p:sp>
        <p:nvSpPr>
          <p:cNvPr id="44042" name="Text Box 54"/>
          <p:cNvSpPr txBox="1">
            <a:spLocks noChangeArrowheads="1"/>
          </p:cNvSpPr>
          <p:nvPr/>
        </p:nvSpPr>
        <p:spPr bwMode="auto">
          <a:xfrm rot="10800000">
            <a:off x="136923" y="4811486"/>
            <a:ext cx="921407" cy="1419116"/>
          </a:xfrm>
          <a:prstGeom prst="rect">
            <a:avLst/>
          </a:prstGeom>
          <a:noFill/>
          <a:ln w="12700">
            <a:noFill/>
            <a:miter lim="800000"/>
            <a:headEnd/>
            <a:tailEnd/>
          </a:ln>
        </p:spPr>
        <p:txBody>
          <a:bodyPr vert="eaVert" wrap="square" lIns="90488" tIns="44450" rIns="90488" bIns="44450">
            <a:spAutoFit/>
          </a:bodyPr>
          <a:lstStyle/>
          <a:p>
            <a:r>
              <a:rPr lang="es-ES" sz="1600" dirty="0" smtClean="0"/>
              <a:t>Habilitadores</a:t>
            </a:r>
          </a:p>
          <a:p>
            <a:r>
              <a:rPr lang="es-ES" sz="1600" dirty="0" smtClean="0"/>
              <a:t>Tecnológico Clave</a:t>
            </a:r>
            <a:endParaRPr lang="es-ES" sz="1600" dirty="0"/>
          </a:p>
        </p:txBody>
      </p:sp>
      <p:sp>
        <p:nvSpPr>
          <p:cNvPr id="44043" name="Text Box 55"/>
          <p:cNvSpPr txBox="1">
            <a:spLocks noChangeArrowheads="1"/>
          </p:cNvSpPr>
          <p:nvPr/>
        </p:nvSpPr>
        <p:spPr bwMode="auto">
          <a:xfrm rot="10800000">
            <a:off x="135201" y="2558143"/>
            <a:ext cx="921407" cy="2169572"/>
          </a:xfrm>
          <a:prstGeom prst="rect">
            <a:avLst/>
          </a:prstGeom>
          <a:noFill/>
          <a:ln w="12700">
            <a:noFill/>
            <a:miter lim="800000"/>
            <a:headEnd/>
            <a:tailEnd/>
          </a:ln>
        </p:spPr>
        <p:txBody>
          <a:bodyPr vert="eaVert" wrap="square" lIns="90488" tIns="44450" rIns="90488" bIns="44450">
            <a:spAutoFit/>
          </a:bodyPr>
          <a:lstStyle/>
          <a:p>
            <a:r>
              <a:rPr lang="es-ES" sz="1600" dirty="0" smtClean="0"/>
              <a:t>Cambios Clave </a:t>
            </a:r>
          </a:p>
          <a:p>
            <a:r>
              <a:rPr lang="es-ES" sz="1600" dirty="0" smtClean="0"/>
              <a:t>en la Cadena</a:t>
            </a:r>
          </a:p>
          <a:p>
            <a:r>
              <a:rPr lang="es-ES" sz="1600" dirty="0" smtClean="0"/>
              <a:t> de Valor</a:t>
            </a:r>
            <a:endParaRPr lang="es-ES" sz="1600" dirty="0"/>
          </a:p>
        </p:txBody>
      </p:sp>
      <p:sp>
        <p:nvSpPr>
          <p:cNvPr id="44044" name="Text Box 56"/>
          <p:cNvSpPr txBox="1">
            <a:spLocks noChangeArrowheads="1"/>
          </p:cNvSpPr>
          <p:nvPr/>
        </p:nvSpPr>
        <p:spPr bwMode="auto">
          <a:xfrm>
            <a:off x="1081749" y="2973388"/>
            <a:ext cx="2792942" cy="1938992"/>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Reducción y Control de Emisiones </a:t>
            </a:r>
          </a:p>
          <a:p>
            <a:pPr marL="185738" indent="-185738" algn="l">
              <a:buClr>
                <a:srgbClr val="003399"/>
              </a:buClr>
              <a:buFontTx/>
              <a:buChar char="•"/>
            </a:pPr>
            <a:r>
              <a:rPr lang="es-ES" sz="1200" dirty="0" smtClean="0"/>
              <a:t>Más Granularidad: Más generadores de menor capacidad</a:t>
            </a:r>
          </a:p>
          <a:p>
            <a:pPr marL="185738" indent="-185738" algn="l">
              <a:buClr>
                <a:srgbClr val="003399"/>
              </a:buClr>
              <a:buFontTx/>
              <a:buChar char="•"/>
            </a:pPr>
            <a:r>
              <a:rPr lang="es-ES" sz="1200" dirty="0" smtClean="0"/>
              <a:t>Balances de energía en tiempo real</a:t>
            </a:r>
          </a:p>
          <a:p>
            <a:pPr marL="185738" indent="-185738" algn="l">
              <a:buClr>
                <a:srgbClr val="003399"/>
              </a:buClr>
              <a:buFontTx/>
              <a:buChar char="•"/>
            </a:pPr>
            <a:r>
              <a:rPr lang="es-ES" sz="1200" dirty="0" smtClean="0"/>
              <a:t>Virtualización de la producción</a:t>
            </a:r>
          </a:p>
          <a:p>
            <a:pPr marL="185738" indent="-185738" algn="l">
              <a:buClr>
                <a:srgbClr val="003399"/>
              </a:buClr>
              <a:buFontTx/>
              <a:buChar char="•"/>
            </a:pPr>
            <a:r>
              <a:rPr lang="es-ES" sz="1200" dirty="0" smtClean="0"/>
              <a:t>Sostenibilidad</a:t>
            </a:r>
          </a:p>
          <a:p>
            <a:pPr marL="185738" indent="-185738" algn="l">
              <a:buClr>
                <a:srgbClr val="003399"/>
              </a:buClr>
              <a:buFontTx/>
              <a:buChar char="•"/>
            </a:pPr>
            <a:endParaRPr lang="es-ES" sz="1200" dirty="0"/>
          </a:p>
        </p:txBody>
      </p:sp>
      <p:sp>
        <p:nvSpPr>
          <p:cNvPr id="44045" name="Text Box 57"/>
          <p:cNvSpPr txBox="1">
            <a:spLocks noChangeArrowheads="1"/>
          </p:cNvSpPr>
          <p:nvPr/>
        </p:nvSpPr>
        <p:spPr bwMode="auto">
          <a:xfrm>
            <a:off x="4136100" y="2973389"/>
            <a:ext cx="2526373" cy="1754326"/>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Operación en tiempo real</a:t>
            </a:r>
          </a:p>
          <a:p>
            <a:pPr marL="185738" indent="-185738" algn="l">
              <a:buClr>
                <a:srgbClr val="003399"/>
              </a:buClr>
              <a:buFontTx/>
              <a:buChar char="•"/>
            </a:pPr>
            <a:r>
              <a:rPr lang="es-ES" sz="1200" dirty="0" smtClean="0"/>
              <a:t>Red física y de comunicaciones acopladas</a:t>
            </a:r>
          </a:p>
          <a:p>
            <a:pPr marL="185738" indent="-185738" algn="l">
              <a:buClr>
                <a:srgbClr val="003399"/>
              </a:buClr>
              <a:buFontTx/>
              <a:buChar char="•"/>
            </a:pPr>
            <a:r>
              <a:rPr lang="es-ES" sz="1200" dirty="0" err="1" smtClean="0"/>
              <a:t>Autogestionada</a:t>
            </a:r>
            <a:r>
              <a:rPr lang="es-ES" sz="1200" dirty="0" smtClean="0"/>
              <a:t> </a:t>
            </a:r>
          </a:p>
          <a:p>
            <a:pPr marL="185738" indent="-185738" algn="l">
              <a:buClr>
                <a:srgbClr val="003399"/>
              </a:buClr>
              <a:buFontTx/>
              <a:buChar char="•"/>
            </a:pPr>
            <a:r>
              <a:rPr lang="es-ES" sz="1200" dirty="0" smtClean="0"/>
              <a:t>Estandarizada</a:t>
            </a:r>
          </a:p>
          <a:p>
            <a:pPr marL="185738" indent="-185738" algn="l">
              <a:buClr>
                <a:srgbClr val="003399"/>
              </a:buClr>
              <a:buFontTx/>
              <a:buChar char="•"/>
            </a:pPr>
            <a:r>
              <a:rPr lang="es-ES" sz="1200" dirty="0" smtClean="0"/>
              <a:t>Automatización de operaciones de campo</a:t>
            </a:r>
          </a:p>
          <a:p>
            <a:pPr marL="185738" indent="-185738" algn="l">
              <a:buClr>
                <a:srgbClr val="003399"/>
              </a:buClr>
              <a:buFontTx/>
              <a:buChar char="•"/>
            </a:pPr>
            <a:endParaRPr lang="es-ES" sz="1200" dirty="0" smtClean="0"/>
          </a:p>
          <a:p>
            <a:pPr marL="185738" indent="-185738" algn="l">
              <a:buClr>
                <a:srgbClr val="003399"/>
              </a:buClr>
              <a:buFontTx/>
              <a:buChar char="•"/>
            </a:pPr>
            <a:endParaRPr lang="es-ES" sz="1200" dirty="0"/>
          </a:p>
        </p:txBody>
      </p:sp>
      <p:sp>
        <p:nvSpPr>
          <p:cNvPr id="44046" name="Text Box 58"/>
          <p:cNvSpPr txBox="1">
            <a:spLocks noChangeArrowheads="1"/>
          </p:cNvSpPr>
          <p:nvPr/>
        </p:nvSpPr>
        <p:spPr bwMode="auto">
          <a:xfrm>
            <a:off x="7020189" y="2973389"/>
            <a:ext cx="2526375" cy="1569660"/>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Consumidores-Productores</a:t>
            </a:r>
          </a:p>
          <a:p>
            <a:pPr marL="185738" indent="-185738" algn="l">
              <a:buClr>
                <a:srgbClr val="003399"/>
              </a:buClr>
              <a:buFontTx/>
              <a:buChar char="•"/>
            </a:pPr>
            <a:r>
              <a:rPr lang="es-ES" sz="1200" dirty="0" smtClean="0"/>
              <a:t>Más demanda de productos y servicios</a:t>
            </a:r>
          </a:p>
          <a:p>
            <a:pPr marL="185738" indent="-185738" algn="l">
              <a:buClr>
                <a:srgbClr val="003399"/>
              </a:buClr>
              <a:buFontTx/>
              <a:buChar char="•"/>
            </a:pPr>
            <a:r>
              <a:rPr lang="es-ES" sz="1200" dirty="0" smtClean="0"/>
              <a:t>Eficiencia Energética</a:t>
            </a:r>
          </a:p>
          <a:p>
            <a:pPr marL="185738" indent="-185738" algn="l">
              <a:buClr>
                <a:srgbClr val="003399"/>
              </a:buClr>
              <a:buFontTx/>
              <a:buChar char="•"/>
            </a:pPr>
            <a:r>
              <a:rPr lang="es-ES" sz="1200" dirty="0" smtClean="0"/>
              <a:t>Conciencia medio ambiental</a:t>
            </a:r>
          </a:p>
          <a:p>
            <a:pPr marL="185738" indent="-185738" algn="l">
              <a:buClr>
                <a:srgbClr val="003399"/>
              </a:buClr>
              <a:buFontTx/>
              <a:buChar char="•"/>
            </a:pPr>
            <a:r>
              <a:rPr lang="es-ES" sz="1200" dirty="0" smtClean="0"/>
              <a:t>Uso y emisiones en tiempo real </a:t>
            </a:r>
          </a:p>
          <a:p>
            <a:pPr marL="185738" indent="-185738" algn="l">
              <a:buClr>
                <a:srgbClr val="003399"/>
              </a:buClr>
              <a:buFontTx/>
              <a:buChar char="•"/>
            </a:pPr>
            <a:r>
              <a:rPr lang="es-ES" sz="1200" dirty="0" smtClean="0"/>
              <a:t>Elegibilidad y liberalización</a:t>
            </a:r>
            <a:endParaRPr lang="es-ES" sz="1200" dirty="0"/>
          </a:p>
        </p:txBody>
      </p:sp>
      <p:sp>
        <p:nvSpPr>
          <p:cNvPr id="44047" name="Text Box 59"/>
          <p:cNvSpPr txBox="1">
            <a:spLocks noChangeArrowheads="1"/>
          </p:cNvSpPr>
          <p:nvPr/>
        </p:nvSpPr>
        <p:spPr bwMode="auto">
          <a:xfrm>
            <a:off x="1090348" y="5214939"/>
            <a:ext cx="2691475" cy="1015663"/>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Energías Renovables</a:t>
            </a:r>
          </a:p>
          <a:p>
            <a:pPr marL="185738" indent="-185738" algn="l">
              <a:buClr>
                <a:srgbClr val="003399"/>
              </a:buClr>
              <a:buFontTx/>
              <a:buChar char="•"/>
            </a:pPr>
            <a:r>
              <a:rPr lang="es-ES" sz="1200" dirty="0" err="1" smtClean="0"/>
              <a:t>Microgeneración</a:t>
            </a:r>
            <a:endParaRPr lang="es-ES" sz="1200" dirty="0" smtClean="0"/>
          </a:p>
          <a:p>
            <a:pPr marL="185738" indent="-185738" algn="l">
              <a:buClr>
                <a:srgbClr val="003399"/>
              </a:buClr>
              <a:buFontTx/>
              <a:buChar char="•"/>
            </a:pPr>
            <a:r>
              <a:rPr lang="es-ES" sz="1200" dirty="0" smtClean="0"/>
              <a:t>Pilas y almacenamiento</a:t>
            </a:r>
          </a:p>
          <a:p>
            <a:pPr marL="185738" indent="-185738" algn="l">
              <a:buClr>
                <a:srgbClr val="003399"/>
              </a:buClr>
              <a:buFontTx/>
              <a:buChar char="•"/>
            </a:pPr>
            <a:endParaRPr lang="es-ES" sz="1200" dirty="0" smtClean="0"/>
          </a:p>
          <a:p>
            <a:pPr marL="185738" indent="-185738" algn="l">
              <a:buClr>
                <a:srgbClr val="003399"/>
              </a:buClr>
              <a:buFontTx/>
              <a:buChar char="•"/>
            </a:pPr>
            <a:endParaRPr lang="es-ES" sz="1200" dirty="0"/>
          </a:p>
        </p:txBody>
      </p:sp>
      <p:sp>
        <p:nvSpPr>
          <p:cNvPr id="44048" name="Text Box 60"/>
          <p:cNvSpPr txBox="1">
            <a:spLocks noChangeArrowheads="1"/>
          </p:cNvSpPr>
          <p:nvPr/>
        </p:nvSpPr>
        <p:spPr bwMode="auto">
          <a:xfrm>
            <a:off x="4137819" y="5214939"/>
            <a:ext cx="2526375" cy="1200329"/>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Smart </a:t>
            </a:r>
            <a:r>
              <a:rPr lang="es-ES" sz="1200" dirty="0" err="1" smtClean="0"/>
              <a:t>Metering</a:t>
            </a:r>
            <a:endParaRPr lang="es-ES" sz="1200" dirty="0" smtClean="0"/>
          </a:p>
          <a:p>
            <a:pPr marL="185738" indent="-185738" algn="l">
              <a:buClr>
                <a:srgbClr val="003399"/>
              </a:buClr>
              <a:buFontTx/>
              <a:buChar char="•"/>
            </a:pPr>
            <a:r>
              <a:rPr lang="es-ES" sz="1200" dirty="0" smtClean="0"/>
              <a:t>Monitorización y sensores de red</a:t>
            </a:r>
          </a:p>
          <a:p>
            <a:pPr marL="185738" indent="-185738" algn="l">
              <a:buClr>
                <a:srgbClr val="003399"/>
              </a:buClr>
              <a:buFontTx/>
              <a:buChar char="•"/>
            </a:pPr>
            <a:r>
              <a:rPr lang="es-ES" sz="1200" dirty="0" smtClean="0"/>
              <a:t>Control distribuido</a:t>
            </a:r>
          </a:p>
          <a:p>
            <a:pPr marL="185738" indent="-185738" algn="l">
              <a:buClr>
                <a:srgbClr val="003399"/>
              </a:buClr>
              <a:buFontTx/>
              <a:buChar char="•"/>
            </a:pPr>
            <a:endParaRPr lang="es-ES" sz="1200" dirty="0" smtClean="0"/>
          </a:p>
          <a:p>
            <a:pPr marL="185738" indent="-185738" algn="l">
              <a:buClr>
                <a:srgbClr val="003399"/>
              </a:buClr>
              <a:buFontTx/>
              <a:buChar char="•"/>
            </a:pPr>
            <a:endParaRPr lang="es-ES" sz="1200" dirty="0"/>
          </a:p>
        </p:txBody>
      </p:sp>
      <p:sp>
        <p:nvSpPr>
          <p:cNvPr id="44049" name="Text Box 61"/>
          <p:cNvSpPr txBox="1">
            <a:spLocks noChangeArrowheads="1"/>
          </p:cNvSpPr>
          <p:nvPr/>
        </p:nvSpPr>
        <p:spPr bwMode="auto">
          <a:xfrm>
            <a:off x="7021911" y="5214939"/>
            <a:ext cx="2526373" cy="1015663"/>
          </a:xfrm>
          <a:prstGeom prst="rect">
            <a:avLst/>
          </a:prstGeom>
          <a:noFill/>
          <a:ln w="9525" algn="ctr">
            <a:noFill/>
            <a:miter lim="800000"/>
            <a:headEnd/>
            <a:tailEnd/>
          </a:ln>
        </p:spPr>
        <p:txBody>
          <a:bodyPr>
            <a:spAutoFit/>
          </a:bodyPr>
          <a:lstStyle/>
          <a:p>
            <a:pPr marL="185738" indent="-185738" algn="l">
              <a:buClr>
                <a:srgbClr val="003399"/>
              </a:buClr>
              <a:buFontTx/>
              <a:buChar char="•"/>
            </a:pPr>
            <a:r>
              <a:rPr lang="es-ES" sz="1200" dirty="0" smtClean="0"/>
              <a:t>Smart </a:t>
            </a:r>
            <a:r>
              <a:rPr lang="es-ES" sz="1200" dirty="0" err="1" smtClean="0"/>
              <a:t>Meters</a:t>
            </a:r>
            <a:endParaRPr lang="es-ES" sz="1200" dirty="0" smtClean="0"/>
          </a:p>
          <a:p>
            <a:pPr marL="185738" indent="-185738" algn="l">
              <a:buClr>
                <a:srgbClr val="003399"/>
              </a:buClr>
              <a:buFontTx/>
              <a:buChar char="•"/>
            </a:pPr>
            <a:r>
              <a:rPr lang="es-ES" sz="1200" dirty="0" smtClean="0"/>
              <a:t>Domótica</a:t>
            </a:r>
          </a:p>
          <a:p>
            <a:pPr marL="185738" indent="-185738" algn="l">
              <a:buClr>
                <a:srgbClr val="003399"/>
              </a:buClr>
              <a:buFontTx/>
              <a:buChar char="•"/>
            </a:pPr>
            <a:r>
              <a:rPr lang="es-ES" sz="1200" dirty="0" smtClean="0"/>
              <a:t>Dispositivos y aplicaciones inteligentes</a:t>
            </a:r>
          </a:p>
          <a:p>
            <a:pPr marL="185738" indent="-185738" algn="l">
              <a:buClr>
                <a:srgbClr val="003399"/>
              </a:buClr>
              <a:buFontTx/>
              <a:buChar char="•"/>
            </a:pPr>
            <a:endParaRPr lang="es-ES" sz="1200" dirty="0"/>
          </a:p>
        </p:txBody>
      </p:sp>
      <p:sp>
        <p:nvSpPr>
          <p:cNvPr id="44050" name="AutoShape 62"/>
          <p:cNvSpPr>
            <a:spLocks noChangeArrowheads="1"/>
          </p:cNvSpPr>
          <p:nvPr/>
        </p:nvSpPr>
        <p:spPr bwMode="auto">
          <a:xfrm>
            <a:off x="1561572" y="4940300"/>
            <a:ext cx="1133343" cy="190500"/>
          </a:xfrm>
          <a:prstGeom prst="triangle">
            <a:avLst>
              <a:gd name="adj" fmla="val 50000"/>
            </a:avLst>
          </a:prstGeom>
          <a:solidFill>
            <a:srgbClr val="000080"/>
          </a:solidFill>
          <a:ln w="12700" algn="ctr">
            <a:noFill/>
            <a:miter lim="800000"/>
            <a:headEnd/>
            <a:tailEnd/>
          </a:ln>
        </p:spPr>
        <p:txBody>
          <a:bodyPr wrap="none" anchor="ctr"/>
          <a:lstStyle/>
          <a:p>
            <a:endParaRPr lang="es-ES" dirty="0"/>
          </a:p>
        </p:txBody>
      </p:sp>
      <p:sp>
        <p:nvSpPr>
          <p:cNvPr id="44051" name="AutoShape 63"/>
          <p:cNvSpPr>
            <a:spLocks noChangeArrowheads="1"/>
          </p:cNvSpPr>
          <p:nvPr/>
        </p:nvSpPr>
        <p:spPr bwMode="auto">
          <a:xfrm>
            <a:off x="4595284" y="4953000"/>
            <a:ext cx="1133343" cy="190500"/>
          </a:xfrm>
          <a:prstGeom prst="triangle">
            <a:avLst>
              <a:gd name="adj" fmla="val 50000"/>
            </a:avLst>
          </a:prstGeom>
          <a:solidFill>
            <a:srgbClr val="7171FF"/>
          </a:solidFill>
          <a:ln w="12700" algn="ctr">
            <a:noFill/>
            <a:miter lim="800000"/>
            <a:headEnd/>
            <a:tailEnd/>
          </a:ln>
        </p:spPr>
        <p:txBody>
          <a:bodyPr anchor="ctr"/>
          <a:lstStyle/>
          <a:p>
            <a:endParaRPr lang="es-ES" dirty="0"/>
          </a:p>
        </p:txBody>
      </p:sp>
      <p:sp>
        <p:nvSpPr>
          <p:cNvPr id="44052" name="AutoShape 64"/>
          <p:cNvSpPr>
            <a:spLocks noChangeArrowheads="1"/>
          </p:cNvSpPr>
          <p:nvPr/>
        </p:nvSpPr>
        <p:spPr bwMode="auto">
          <a:xfrm>
            <a:off x="7816454" y="4951413"/>
            <a:ext cx="1133342" cy="190500"/>
          </a:xfrm>
          <a:prstGeom prst="triangle">
            <a:avLst>
              <a:gd name="adj" fmla="val 50000"/>
            </a:avLst>
          </a:prstGeom>
          <a:solidFill>
            <a:srgbClr val="0099CC"/>
          </a:solidFill>
          <a:ln w="12700" algn="ctr">
            <a:noFill/>
            <a:miter lim="800000"/>
            <a:headEnd/>
            <a:tailEnd/>
          </a:ln>
        </p:spPr>
        <p:txBody>
          <a:bodyPr wrap="none" anchor="ctr"/>
          <a:lstStyle/>
          <a:p>
            <a:endParaRPr lang="es-ES" dirty="0"/>
          </a:p>
        </p:txBody>
      </p:sp>
      <p:sp>
        <p:nvSpPr>
          <p:cNvPr id="25"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IV. </a:t>
            </a:r>
            <a:r>
              <a:rPr lang="es-ES" sz="2400" dirty="0" smtClean="0"/>
              <a:t>Retos y perspectivas de futuro del Sector Eléctrico</a:t>
            </a:r>
            <a:r>
              <a:rPr lang="es-ES" sz="2400" kern="1200" dirty="0" smtClean="0"/>
              <a:t/>
            </a:r>
            <a:br>
              <a:rPr lang="es-ES" sz="2400" kern="1200" dirty="0" smtClean="0"/>
            </a:br>
            <a:endParaRPr lang="es-ES" kern="1200" dirty="0" smtClean="0">
              <a:ea typeface="+mn-ea"/>
              <a:cs typeface="+mn-cs"/>
            </a:endParaRPr>
          </a:p>
        </p:txBody>
      </p:sp>
    </p:spTree>
    <p:extLst>
      <p:ext uri="{BB962C8B-B14F-4D97-AF65-F5344CB8AC3E}">
        <p14:creationId xmlns:p14="http://schemas.microsoft.com/office/powerpoint/2010/main" val="8784969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ext Box 22"/>
          <p:cNvSpPr txBox="1">
            <a:spLocks noChangeArrowheads="1"/>
          </p:cNvSpPr>
          <p:nvPr>
            <p:custDataLst>
              <p:tags r:id="rId1"/>
            </p:custDataLst>
          </p:nvPr>
        </p:nvSpPr>
        <p:spPr bwMode="auto">
          <a:xfrm>
            <a:off x="215722" y="1315347"/>
            <a:ext cx="9312900" cy="1169551"/>
          </a:xfrm>
          <a:prstGeom prst="rect">
            <a:avLst/>
          </a:prstGeom>
          <a:solidFill>
            <a:schemeClr val="bg1">
              <a:alpha val="65097"/>
            </a:schemeClr>
          </a:solidFill>
          <a:ln w="9525">
            <a:noFill/>
            <a:miter lim="800000"/>
            <a:headEnd/>
            <a:tailEnd/>
          </a:ln>
        </p:spPr>
        <p:txBody>
          <a:bodyPr wrap="square">
            <a:spAutoFit/>
          </a:bodyPr>
          <a:lstStyle/>
          <a:p>
            <a:pPr algn="l"/>
            <a:r>
              <a:rPr lang="es-ES" sz="1400" b="0" dirty="0"/>
              <a:t>El déficit de tarifas es la </a:t>
            </a:r>
            <a:r>
              <a:rPr lang="es-ES" sz="1400" dirty="0"/>
              <a:t>diferencia entre el monto total recaudado por las tarifas integrales y tarifas </a:t>
            </a:r>
            <a:r>
              <a:rPr lang="es-ES" sz="1400" dirty="0" smtClean="0"/>
              <a:t>de acceso </a:t>
            </a:r>
            <a:r>
              <a:rPr lang="es-ES" sz="1400" b="0" dirty="0"/>
              <a:t>(que fija la Administración y que pagan los consumidores por sus suministros regulados </a:t>
            </a:r>
            <a:r>
              <a:rPr lang="es-ES" sz="1400" b="0" dirty="0" smtClean="0"/>
              <a:t>y competitivos</a:t>
            </a:r>
            <a:r>
              <a:rPr lang="es-ES" sz="1400" b="0" dirty="0"/>
              <a:t>, respectivamente) </a:t>
            </a:r>
            <a:r>
              <a:rPr lang="es-ES" sz="1400" dirty="0"/>
              <a:t>y los costes reales asociados a dichas tarifas</a:t>
            </a:r>
            <a:r>
              <a:rPr lang="es-ES" sz="1400" b="0" dirty="0"/>
              <a:t> (costes de adquisición de </a:t>
            </a:r>
            <a:r>
              <a:rPr lang="es-ES" sz="1400" b="0" dirty="0" smtClean="0"/>
              <a:t>la energía </a:t>
            </a:r>
            <a:r>
              <a:rPr lang="es-ES" sz="1400" b="0" dirty="0"/>
              <a:t>para las tarifas integrales, de transportar, distribuir, subvencionar determinadas energías </a:t>
            </a:r>
            <a:r>
              <a:rPr lang="es-ES" sz="1400" b="0" dirty="0" smtClean="0"/>
              <a:t>que según </a:t>
            </a:r>
            <a:r>
              <a:rPr lang="es-ES" sz="1400" b="0" dirty="0"/>
              <a:t>el Ordenamiento Jurídico están incluidos en las tarifas, etc</a:t>
            </a:r>
            <a:r>
              <a:rPr lang="es-ES" sz="1400" b="0" dirty="0" smtClean="0"/>
              <a:t>.)</a:t>
            </a:r>
          </a:p>
        </p:txBody>
      </p:sp>
      <p:sp>
        <p:nvSpPr>
          <p:cNvPr id="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IV. </a:t>
            </a:r>
            <a:r>
              <a:rPr lang="es-ES" sz="2400" dirty="0" smtClean="0"/>
              <a:t>Retos y perspectivas de futuro del Sector Eléctrico Español (</a:t>
            </a:r>
            <a:r>
              <a:rPr lang="es-ES" sz="2400" dirty="0" err="1" smtClean="0"/>
              <a:t>Deficit</a:t>
            </a:r>
            <a:r>
              <a:rPr lang="es-ES" sz="2400" dirty="0" smtClean="0"/>
              <a:t> Tarifario)</a:t>
            </a:r>
            <a:r>
              <a:rPr lang="es-ES" sz="2400" kern="1200" dirty="0" smtClean="0"/>
              <a:t/>
            </a:r>
            <a:br>
              <a:rPr lang="es-ES" sz="2400" kern="1200" dirty="0" smtClean="0"/>
            </a:br>
            <a:endParaRPr lang="es-ES" kern="1200" dirty="0" smtClean="0">
              <a:ea typeface="+mn-ea"/>
              <a:cs typeface="+mn-cs"/>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391" t="46393" r="35158" b="15568"/>
          <a:stretch/>
        </p:blipFill>
        <p:spPr bwMode="auto">
          <a:xfrm>
            <a:off x="1948542" y="2556507"/>
            <a:ext cx="6114455" cy="388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9"/>
          <p:cNvSpPr txBox="1">
            <a:spLocks noChangeArrowheads="1"/>
          </p:cNvSpPr>
          <p:nvPr/>
        </p:nvSpPr>
        <p:spPr bwMode="gray">
          <a:xfrm>
            <a:off x="6250579" y="6562725"/>
            <a:ext cx="2905125" cy="268517"/>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800" dirty="0" smtClean="0"/>
              <a:t>Fuente: Ministerio de Industria, Energía y Turismo</a:t>
            </a:r>
            <a:endParaRPr lang="es-ES" sz="800" dirty="0"/>
          </a:p>
        </p:txBody>
      </p:sp>
      <p:sp>
        <p:nvSpPr>
          <p:cNvPr id="9" name="Text Box 9"/>
          <p:cNvSpPr txBox="1">
            <a:spLocks noChangeArrowheads="1"/>
          </p:cNvSpPr>
          <p:nvPr/>
        </p:nvSpPr>
        <p:spPr bwMode="gray">
          <a:xfrm>
            <a:off x="3419610" y="5700083"/>
            <a:ext cx="2905125" cy="268517"/>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800" b="0" dirty="0" smtClean="0"/>
              <a:t>Datos 2010</a:t>
            </a:r>
            <a:endParaRPr lang="es-ES" sz="800" b="0" dirty="0"/>
          </a:p>
        </p:txBody>
      </p:sp>
    </p:spTree>
    <p:extLst>
      <p:ext uri="{BB962C8B-B14F-4D97-AF65-F5344CB8AC3E}">
        <p14:creationId xmlns:p14="http://schemas.microsoft.com/office/powerpoint/2010/main" val="2564043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4"/>
          <p:cNvSpPr txBox="1">
            <a:spLocks noChangeArrowheads="1"/>
          </p:cNvSpPr>
          <p:nvPr/>
        </p:nvSpPr>
        <p:spPr bwMode="auto">
          <a:xfrm>
            <a:off x="699098" y="1431925"/>
            <a:ext cx="8346148" cy="923330"/>
          </a:xfrm>
          <a:prstGeom prst="rect">
            <a:avLst/>
          </a:prstGeom>
          <a:noFill/>
          <a:ln w="9525">
            <a:noFill/>
            <a:miter lim="800000"/>
            <a:headEnd/>
            <a:tailEnd/>
          </a:ln>
        </p:spPr>
        <p:txBody>
          <a:bodyPr>
            <a:spAutoFit/>
          </a:bodyPr>
          <a:lstStyle/>
          <a:p>
            <a:r>
              <a:rPr lang="es-ES" sz="1800" dirty="0" smtClean="0"/>
              <a:t>Medida para paliar el </a:t>
            </a:r>
            <a:r>
              <a:rPr lang="es-ES" sz="1800" dirty="0" err="1" smtClean="0"/>
              <a:t>Deficit</a:t>
            </a:r>
            <a:r>
              <a:rPr lang="es-ES" sz="1800" dirty="0" smtClean="0"/>
              <a:t> Tarifario</a:t>
            </a:r>
            <a:endParaRPr lang="es-ES" dirty="0" smtClean="0"/>
          </a:p>
          <a:p>
            <a:r>
              <a:rPr lang="es-ES" dirty="0" smtClean="0"/>
              <a:t>Proyecto de Ley para detener la generación de déficit de tarifa eléctrico (14/09/2012)</a:t>
            </a:r>
            <a:endParaRPr lang="es-ES" sz="1800" dirty="0"/>
          </a:p>
        </p:txBody>
      </p:sp>
      <p:sp>
        <p:nvSpPr>
          <p:cNvPr id="41988" name="Text Box 22"/>
          <p:cNvSpPr txBox="1">
            <a:spLocks noChangeArrowheads="1"/>
          </p:cNvSpPr>
          <p:nvPr>
            <p:custDataLst>
              <p:tags r:id="rId1"/>
            </p:custDataLst>
          </p:nvPr>
        </p:nvSpPr>
        <p:spPr bwMode="auto">
          <a:xfrm>
            <a:off x="215722" y="2382159"/>
            <a:ext cx="9312900" cy="2616101"/>
          </a:xfrm>
          <a:prstGeom prst="rect">
            <a:avLst/>
          </a:prstGeom>
          <a:solidFill>
            <a:schemeClr val="bg1">
              <a:alpha val="65097"/>
            </a:schemeClr>
          </a:solidFill>
          <a:ln w="9525">
            <a:noFill/>
            <a:miter lim="800000"/>
            <a:headEnd/>
            <a:tailEnd/>
          </a:ln>
        </p:spPr>
        <p:txBody>
          <a:bodyPr wrap="square">
            <a:spAutoFit/>
          </a:bodyPr>
          <a:lstStyle/>
          <a:p>
            <a:pPr algn="l">
              <a:spcBef>
                <a:spcPts val="600"/>
              </a:spcBef>
              <a:spcAft>
                <a:spcPts val="600"/>
              </a:spcAft>
            </a:pPr>
            <a:r>
              <a:rPr lang="es-ES" sz="1600" b="0" dirty="0" smtClean="0"/>
              <a:t>Trata </a:t>
            </a:r>
            <a:r>
              <a:rPr lang="es-ES" sz="1600" b="0" dirty="0"/>
              <a:t>de hacer frente al problema más importante que tiene actualmente el sector eléctrico en España, lo que se conoce como déficit tarifario, que a diciembre de 2011 alcanzaba los 24.000 millones de euros. De no adoptar medidas, el déficit acumulado seguiría </a:t>
            </a:r>
            <a:r>
              <a:rPr lang="es-ES" sz="1600" b="0" dirty="0" smtClean="0"/>
              <a:t> aumentando </a:t>
            </a:r>
            <a:r>
              <a:rPr lang="es-ES" sz="1600" b="0" dirty="0"/>
              <a:t>del orden de 5.000 millones de euros al año y en 2015 podría llegar a ser el doble del actual</a:t>
            </a:r>
            <a:r>
              <a:rPr lang="es-ES" sz="1600" b="0" dirty="0" smtClean="0"/>
              <a:t>.</a:t>
            </a:r>
          </a:p>
          <a:p>
            <a:pPr algn="l">
              <a:spcBef>
                <a:spcPts val="600"/>
              </a:spcBef>
              <a:spcAft>
                <a:spcPts val="600"/>
              </a:spcAft>
            </a:pPr>
            <a:endParaRPr lang="es-ES" sz="1600" b="0" dirty="0"/>
          </a:p>
          <a:p>
            <a:pPr algn="l">
              <a:spcBef>
                <a:spcPts val="600"/>
              </a:spcBef>
              <a:spcAft>
                <a:spcPts val="600"/>
              </a:spcAft>
            </a:pPr>
            <a:r>
              <a:rPr lang="es-ES" sz="1600" b="0" dirty="0" smtClean="0"/>
              <a:t>También incluye un </a:t>
            </a:r>
            <a:r>
              <a:rPr lang="es-ES" sz="1600" dirty="0" smtClean="0"/>
              <a:t>impuesto uniforme a los ingresos por generación eléctrica, impuestos nucleares y un canon a la producción hidroeléctrica</a:t>
            </a:r>
            <a:r>
              <a:rPr lang="es-ES" sz="1600" b="0" dirty="0" smtClean="0"/>
              <a:t>. Asimismo, </a:t>
            </a:r>
            <a:r>
              <a:rPr lang="es-ES" sz="1600" dirty="0" smtClean="0"/>
              <a:t>se aplicará el llamado “céntimo verde” al gas natural para consumo y para generación eléctrica, así como al carbón y al fuel-</a:t>
            </a:r>
            <a:r>
              <a:rPr lang="es-ES" sz="1600" dirty="0" err="1" smtClean="0"/>
              <a:t>oil</a:t>
            </a:r>
            <a:r>
              <a:rPr lang="es-ES" sz="1600" dirty="0" smtClean="0"/>
              <a:t> y al gasóleo empleados para la generación de energía eléctrica</a:t>
            </a:r>
            <a:r>
              <a:rPr lang="es-ES" sz="1600" b="0" dirty="0" smtClean="0"/>
              <a:t>. </a:t>
            </a:r>
          </a:p>
        </p:txBody>
      </p:sp>
      <p:sp>
        <p:nvSpPr>
          <p:cNvPr id="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IV. </a:t>
            </a:r>
            <a:r>
              <a:rPr lang="es-ES" sz="2400" dirty="0" smtClean="0"/>
              <a:t>Retos y perspectivas de futuro del Sector Eléctrico</a:t>
            </a:r>
            <a:r>
              <a:rPr lang="es-ES" sz="2400" kern="1200" dirty="0" smtClean="0"/>
              <a:t/>
            </a:r>
            <a:br>
              <a:rPr lang="es-ES" sz="2400" kern="1200" dirty="0" smtClean="0"/>
            </a:br>
            <a:endParaRPr lang="es-ES" kern="1200" dirty="0" smtClean="0">
              <a:ea typeface="+mn-ea"/>
              <a:cs typeface="+mn-cs"/>
            </a:endParaRPr>
          </a:p>
        </p:txBody>
      </p:sp>
      <p:sp>
        <p:nvSpPr>
          <p:cNvPr id="6" name="Text Box 9"/>
          <p:cNvSpPr txBox="1">
            <a:spLocks noChangeArrowheads="1"/>
          </p:cNvSpPr>
          <p:nvPr/>
        </p:nvSpPr>
        <p:spPr bwMode="gray">
          <a:xfrm>
            <a:off x="6250579" y="6562725"/>
            <a:ext cx="2905125" cy="268517"/>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800" dirty="0" smtClean="0"/>
              <a:t>Fuente: Ministerio de Industria, Energía y Turismo</a:t>
            </a:r>
            <a:endParaRPr lang="es-ES" sz="800" dirty="0"/>
          </a:p>
        </p:txBody>
      </p:sp>
    </p:spTree>
    <p:extLst>
      <p:ext uri="{BB962C8B-B14F-4D97-AF65-F5344CB8AC3E}">
        <p14:creationId xmlns:p14="http://schemas.microsoft.com/office/powerpoint/2010/main" val="24633757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chemeClr val="bg1">
                    <a:lumMod val="75000"/>
                  </a:schemeClr>
                </a:solidFill>
              </a:rPr>
              <a:t>Introducción al caso español</a:t>
            </a: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rgbClr val="000066"/>
                </a:solidFill>
              </a:rPr>
              <a:t>Preguntas </a:t>
            </a:r>
            <a:endParaRPr lang="es-ES" sz="1600" kern="0" noProof="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chemeClr val="bg1">
                    <a:lumMod val="75000"/>
                  </a:schemeClr>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endParaRPr kumimoji="0" lang="es-ES" sz="1600" i="0" u="none" strike="noStrike" kern="0" cap="none" spc="0" normalizeH="0" dirty="0" smtClean="0">
              <a:ln>
                <a:noFill/>
              </a:ln>
              <a:solidFill>
                <a:schemeClr val="bg1">
                  <a:lumMod val="75000"/>
                </a:schemeClr>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3381562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chemeClr val="bg1">
                    <a:lumMod val="75000"/>
                  </a:schemeClr>
                </a:solidFill>
              </a:rPr>
              <a:t>Introducción al caso español</a:t>
            </a: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rgbClr val="000066"/>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3381562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 Enlaces </a:t>
            </a:r>
            <a:r>
              <a:rPr lang="es-ES" sz="2400" dirty="0" smtClean="0"/>
              <a:t>Material Formativo</a:t>
            </a:r>
            <a:br>
              <a:rPr lang="es-ES" sz="2400" dirty="0" smtClean="0"/>
            </a:br>
            <a:r>
              <a:rPr lang="es-ES" sz="2400" kern="1200" dirty="0" smtClean="0"/>
              <a:t/>
            </a:r>
            <a:br>
              <a:rPr lang="es-ES" sz="2400" kern="1200" dirty="0" smtClean="0"/>
            </a:br>
            <a:endParaRPr lang="es-ES" kern="1200" dirty="0" smtClean="0">
              <a:ea typeface="+mn-ea"/>
              <a:cs typeface="+mn-cs"/>
            </a:endParaRPr>
          </a:p>
        </p:txBody>
      </p:sp>
      <p:sp>
        <p:nvSpPr>
          <p:cNvPr id="74" name="Rectangle 9"/>
          <p:cNvSpPr txBox="1">
            <a:spLocks noChangeArrowheads="1"/>
          </p:cNvSpPr>
          <p:nvPr/>
        </p:nvSpPr>
        <p:spPr bwMode="auto">
          <a:xfrm>
            <a:off x="379361" y="1473406"/>
            <a:ext cx="6686457" cy="15367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buFont typeface="Wingdings" pitchFamily="2" charset="2"/>
              <a:buChar char="Ø"/>
              <a:tabLst/>
              <a:defRPr/>
            </a:pPr>
            <a:r>
              <a:rPr kumimoji="0" lang="es-ES" b="0" i="0" u="none" strike="noStrike" kern="0" cap="none" spc="0" normalizeH="0" baseline="0" noProof="0" dirty="0" smtClean="0">
                <a:ln>
                  <a:noFill/>
                </a:ln>
                <a:solidFill>
                  <a:srgbClr val="000066"/>
                </a:solidFill>
                <a:effectLst/>
                <a:uLnTx/>
                <a:uFillTx/>
                <a:latin typeface="+mn-lt"/>
              </a:rPr>
              <a:t>Enlaces </a:t>
            </a:r>
            <a:r>
              <a:rPr lang="es-ES" sz="1600" kern="0" dirty="0" smtClean="0">
                <a:solidFill>
                  <a:srgbClr val="000066"/>
                </a:solidFill>
                <a:latin typeface="+mn-lt"/>
              </a:rPr>
              <a:t>Material formativo de Accenture</a:t>
            </a:r>
            <a:r>
              <a:rPr kumimoji="0" lang="es-ES" sz="1600" b="0" i="0" u="none" strike="noStrike" kern="0" cap="none" spc="0" normalizeH="0" noProof="0" dirty="0" smtClean="0">
                <a:ln>
                  <a:noFill/>
                </a:ln>
                <a:solidFill>
                  <a:srgbClr val="000066"/>
                </a:solidFill>
                <a:effectLst/>
                <a:uLnTx/>
                <a:uFillTx/>
                <a:latin typeface="+mn-lt"/>
              </a:rPr>
              <a:t>:</a:t>
            </a:r>
            <a:endParaRPr kumimoji="0" lang="es-ES" sz="1600" b="0" i="0" u="none" strike="noStrike" kern="0" cap="none" spc="0" normalizeH="0" baseline="0" noProof="0" dirty="0" smtClean="0">
              <a:ln>
                <a:noFill/>
              </a:ln>
              <a:solidFill>
                <a:srgbClr val="000066"/>
              </a:solidFill>
              <a:effectLst/>
              <a:uLnTx/>
              <a:uFillTx/>
              <a:latin typeface="+mn-lt"/>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High Performance Utility Model (HPUM): </a:t>
            </a:r>
            <a:r>
              <a:rPr lang="es-ES" sz="1600" b="0" kern="0" dirty="0" smtClean="0">
                <a:solidFill>
                  <a:srgbClr val="000066"/>
                </a:solidFill>
                <a:latin typeface="+mn-lt"/>
                <a:hlinkClick r:id="rId3"/>
              </a:rPr>
              <a:t>https://sites.accenture.com/groups/utilities/TopicPages/HPUM.aspx</a:t>
            </a:r>
            <a:endParaRPr lang="es-ES" sz="1600" b="0" kern="0" dirty="0" smtClean="0">
              <a:solidFill>
                <a:srgbClr val="000066"/>
              </a:solidFill>
              <a:latin typeface="+mn-lt"/>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Knowledge Exchange:</a:t>
            </a:r>
          </a:p>
          <a:p>
            <a:pPr marL="539750" lvl="1" indent="-273050" algn="l" eaLnBrk="0" hangingPunct="0">
              <a:spcBef>
                <a:spcPct val="20000"/>
              </a:spcBef>
              <a:buClr>
                <a:srgbClr val="FF0000"/>
              </a:buClr>
              <a:defRPr/>
            </a:pPr>
            <a:r>
              <a:rPr lang="es-ES" sz="1600" b="0" kern="0" dirty="0" smtClean="0">
                <a:solidFill>
                  <a:srgbClr val="000066"/>
                </a:solidFill>
                <a:latin typeface="+mn-lt"/>
              </a:rPr>
              <a:t>	</a:t>
            </a:r>
            <a:r>
              <a:rPr lang="es-ES" sz="1600" b="0" kern="0" dirty="0" smtClean="0">
                <a:solidFill>
                  <a:srgbClr val="000066"/>
                </a:solidFill>
                <a:latin typeface="+mn-lt"/>
                <a:hlinkClick r:id="rId4"/>
              </a:rPr>
              <a:t>https://kx.accenture.com/Pages/default.aspx</a:t>
            </a:r>
            <a:endParaRPr lang="es-ES" sz="1600" b="0" kern="0" dirty="0" smtClean="0">
              <a:solidFill>
                <a:srgbClr val="000066"/>
              </a:solidFill>
              <a:latin typeface="+mn-lt"/>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latin typeface="+mn-lt"/>
              </a:rPr>
              <a:t>Smart:</a:t>
            </a:r>
          </a:p>
          <a:p>
            <a:pPr marL="539750" lvl="1" indent="-273050" algn="l" eaLnBrk="0" hangingPunct="0">
              <a:spcBef>
                <a:spcPct val="20000"/>
              </a:spcBef>
              <a:buClr>
                <a:srgbClr val="FF0000"/>
              </a:buClr>
              <a:defRPr/>
            </a:pPr>
            <a:r>
              <a:rPr lang="es-ES" sz="1600" b="0" kern="0" dirty="0" smtClean="0">
                <a:solidFill>
                  <a:srgbClr val="000066"/>
                </a:solidFill>
                <a:latin typeface="+mn-lt"/>
              </a:rPr>
              <a:t>	</a:t>
            </a:r>
            <a:r>
              <a:rPr lang="es-ES" sz="1600" b="0" kern="0" dirty="0" smtClean="0">
                <a:solidFill>
                  <a:srgbClr val="000066"/>
                </a:solidFill>
                <a:latin typeface="+mn-lt"/>
                <a:hlinkClick r:id="rId5"/>
              </a:rPr>
              <a:t>https://smart.accenture.com/Pages/Home.aspx</a:t>
            </a:r>
            <a:endParaRPr lang="es-ES" sz="1600" b="0" kern="0" dirty="0" smtClean="0">
              <a:solidFill>
                <a:srgbClr val="000066"/>
              </a:solidFill>
              <a:latin typeface="+mn-lt"/>
            </a:endParaRPr>
          </a:p>
          <a:p>
            <a:pPr marL="539750" lvl="1" indent="-273050" algn="l" eaLnBrk="0" hangingPunct="0">
              <a:spcBef>
                <a:spcPct val="20000"/>
              </a:spcBef>
              <a:buClr>
                <a:srgbClr val="FF0000"/>
              </a:buClr>
              <a:defRPr/>
            </a:pPr>
            <a:endParaRPr lang="es-ES" sz="1600" b="0" kern="0" dirty="0" smtClean="0">
              <a:solidFill>
                <a:srgbClr val="000066"/>
              </a:solidFill>
              <a:latin typeface="+mn-lt"/>
            </a:endParaRPr>
          </a:p>
          <a:p>
            <a:pPr marL="265113" lvl="0" indent="-265113" algn="l" eaLnBrk="0" hangingPunct="0">
              <a:spcBef>
                <a:spcPct val="20000"/>
              </a:spcBef>
              <a:buClr>
                <a:srgbClr val="003399"/>
              </a:buClr>
              <a:buFont typeface="Wingdings" pitchFamily="2" charset="2"/>
              <a:buChar char="Ø"/>
              <a:defRPr/>
            </a:pPr>
            <a:r>
              <a:rPr lang="es-ES" b="0" kern="0" dirty="0" smtClean="0">
                <a:solidFill>
                  <a:srgbClr val="000066"/>
                </a:solidFill>
              </a:rPr>
              <a:t>Enlaces </a:t>
            </a:r>
            <a:r>
              <a:rPr lang="es-ES" sz="1600" kern="0" dirty="0" smtClean="0">
                <a:solidFill>
                  <a:srgbClr val="000066"/>
                </a:solidFill>
              </a:rPr>
              <a:t>Material formativo adicional</a:t>
            </a:r>
            <a:r>
              <a:rPr lang="es-ES" sz="1600" b="0" kern="0" dirty="0" smtClean="0">
                <a:solidFill>
                  <a:srgbClr val="000066"/>
                </a:solidFill>
              </a:rPr>
              <a:t>:</a:t>
            </a: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rPr>
              <a:t>World Energy Council:</a:t>
            </a:r>
          </a:p>
          <a:p>
            <a:pPr marL="539750" lvl="1" indent="-273050" algn="l" eaLnBrk="0" hangingPunct="0">
              <a:spcBef>
                <a:spcPct val="20000"/>
              </a:spcBef>
              <a:buClr>
                <a:srgbClr val="FF0000"/>
              </a:buClr>
              <a:defRPr/>
            </a:pPr>
            <a:r>
              <a:rPr lang="es-ES" sz="1600" b="0" kern="0" dirty="0" smtClean="0">
                <a:solidFill>
                  <a:srgbClr val="000066"/>
                </a:solidFill>
              </a:rPr>
              <a:t>	</a:t>
            </a:r>
            <a:r>
              <a:rPr lang="es-ES" sz="1600" b="0" kern="0" dirty="0" smtClean="0">
                <a:solidFill>
                  <a:srgbClr val="000066"/>
                </a:solidFill>
                <a:hlinkClick r:id="rId6"/>
              </a:rPr>
              <a:t>http://www.worldenergy.org</a:t>
            </a:r>
            <a:endParaRPr lang="es-ES" sz="1600" b="0" kern="0" dirty="0" smtClean="0">
              <a:solidFill>
                <a:srgbClr val="000066"/>
              </a:solidFill>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rPr>
              <a:t>International Energy Regulation Network</a:t>
            </a:r>
          </a:p>
          <a:p>
            <a:pPr marL="539750" lvl="1" indent="-273050" algn="l" eaLnBrk="0" hangingPunct="0">
              <a:spcBef>
                <a:spcPct val="20000"/>
              </a:spcBef>
              <a:buClr>
                <a:srgbClr val="FF0000"/>
              </a:buClr>
              <a:defRPr/>
            </a:pPr>
            <a:r>
              <a:rPr lang="es-ES" sz="1600" b="0" kern="0" dirty="0" smtClean="0">
                <a:solidFill>
                  <a:srgbClr val="000066"/>
                </a:solidFill>
              </a:rPr>
              <a:t>	</a:t>
            </a:r>
            <a:r>
              <a:rPr lang="es-ES" sz="1600" b="0" kern="0" dirty="0" smtClean="0">
                <a:solidFill>
                  <a:srgbClr val="000066"/>
                </a:solidFill>
                <a:hlinkClick r:id="rId7"/>
              </a:rPr>
              <a:t>http://www.iern.net/portal/page/portal/IERN_HOME</a:t>
            </a:r>
            <a:endParaRPr lang="es-ES" sz="1600" b="0" kern="0" dirty="0" smtClean="0">
              <a:solidFill>
                <a:srgbClr val="000066"/>
              </a:solidFill>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rPr>
              <a:t>European Energy Regulators (ERGEG)</a:t>
            </a:r>
          </a:p>
          <a:p>
            <a:pPr marL="539750" lvl="1" indent="-273050" algn="l" eaLnBrk="0" hangingPunct="0">
              <a:spcBef>
                <a:spcPct val="20000"/>
              </a:spcBef>
              <a:buClr>
                <a:srgbClr val="FF0000"/>
              </a:buClr>
              <a:defRPr/>
            </a:pPr>
            <a:r>
              <a:rPr lang="es-ES" sz="1600" b="0" kern="0" dirty="0" smtClean="0">
                <a:solidFill>
                  <a:srgbClr val="000066"/>
                </a:solidFill>
              </a:rPr>
              <a:t>	</a:t>
            </a:r>
            <a:r>
              <a:rPr lang="es-ES" sz="1600" b="0" kern="0" dirty="0" smtClean="0">
                <a:solidFill>
                  <a:srgbClr val="000066"/>
                </a:solidFill>
                <a:hlinkClick r:id="rId8"/>
              </a:rPr>
              <a:t>http://www.energy-regulators.eu/portal/page/portal/EER_HOME</a:t>
            </a:r>
            <a:endParaRPr lang="es-ES" sz="1600" b="0" kern="0" dirty="0" smtClean="0">
              <a:solidFill>
                <a:srgbClr val="000066"/>
              </a:solidFill>
            </a:endParaRPr>
          </a:p>
          <a:p>
            <a:pPr marL="539750" lvl="1" indent="-273050" algn="l" eaLnBrk="0" hangingPunct="0">
              <a:spcBef>
                <a:spcPct val="20000"/>
              </a:spcBef>
              <a:buClr>
                <a:srgbClr val="FF0000"/>
              </a:buClr>
              <a:buFont typeface="Wingdings" pitchFamily="2" charset="2"/>
              <a:buChar char="ü"/>
              <a:defRPr/>
            </a:pPr>
            <a:r>
              <a:rPr lang="es-ES" sz="1600" b="0" kern="0" dirty="0" smtClean="0">
                <a:solidFill>
                  <a:srgbClr val="000066"/>
                </a:solidFill>
              </a:rPr>
              <a:t>Instituto de Investigación Tecnológica (IIT)</a:t>
            </a:r>
          </a:p>
          <a:p>
            <a:pPr marL="539750" lvl="1" indent="-273050" algn="l" eaLnBrk="0" hangingPunct="0">
              <a:spcBef>
                <a:spcPct val="20000"/>
              </a:spcBef>
              <a:buClr>
                <a:srgbClr val="FF0000"/>
              </a:buClr>
              <a:defRPr/>
            </a:pPr>
            <a:r>
              <a:rPr lang="es-ES" sz="1600" b="0" kern="0" dirty="0" smtClean="0">
                <a:solidFill>
                  <a:srgbClr val="000066"/>
                </a:solidFill>
              </a:rPr>
              <a:t>	</a:t>
            </a:r>
            <a:r>
              <a:rPr lang="es-ES" sz="1600" b="0" kern="0" dirty="0" smtClean="0">
                <a:solidFill>
                  <a:srgbClr val="000066"/>
                </a:solidFill>
                <a:hlinkClick r:id="rId9"/>
              </a:rPr>
              <a:t>http://www.iit.upcomillas.es</a:t>
            </a:r>
            <a:endParaRPr lang="es-ES" sz="1600" b="0" kern="0" dirty="0" smtClean="0">
              <a:solidFill>
                <a:srgbClr val="000066"/>
              </a:solidFill>
            </a:endParaRPr>
          </a:p>
          <a:p>
            <a:pPr marL="539750" lvl="1" indent="-273050" algn="l" eaLnBrk="0" hangingPunct="0">
              <a:spcBef>
                <a:spcPct val="20000"/>
              </a:spcBef>
              <a:buClr>
                <a:srgbClr val="FF0000"/>
              </a:buClr>
              <a:defRPr/>
            </a:pPr>
            <a:endParaRPr lang="es-ES" sz="1600" b="0" kern="0" dirty="0" smtClean="0">
              <a:solidFill>
                <a:srgbClr val="000066"/>
              </a:solidFill>
            </a:endParaRPr>
          </a:p>
          <a:p>
            <a:pPr marL="539750" lvl="1" indent="-273050" algn="l" eaLnBrk="0" hangingPunct="0">
              <a:spcBef>
                <a:spcPct val="20000"/>
              </a:spcBef>
              <a:buClr>
                <a:srgbClr val="FF0000"/>
              </a:buClr>
              <a:buFont typeface="Wingdings" pitchFamily="2" charset="2"/>
              <a:buChar char="ü"/>
              <a:defRPr/>
            </a:pPr>
            <a:endParaRPr lang="es-ES" sz="1600" b="0" kern="0" dirty="0" smtClean="0">
              <a:solidFill>
                <a:srgbClr val="000066"/>
              </a:solidFill>
            </a:endParaRPr>
          </a:p>
          <a:p>
            <a:pPr marL="539750" lvl="1" indent="-273050" algn="l" eaLnBrk="0" hangingPunct="0">
              <a:spcBef>
                <a:spcPct val="20000"/>
              </a:spcBef>
              <a:buClr>
                <a:srgbClr val="FF0000"/>
              </a:buClr>
              <a:defRPr/>
            </a:pPr>
            <a:endParaRPr lang="es-ES" sz="1600" b="0" kern="0" dirty="0" smtClean="0">
              <a:solidFill>
                <a:srgbClr val="000066"/>
              </a:solidFill>
            </a:endParaRPr>
          </a:p>
          <a:p>
            <a:pPr marL="539750" lvl="1" indent="-273050" algn="l" eaLnBrk="0" hangingPunct="0">
              <a:spcBef>
                <a:spcPct val="20000"/>
              </a:spcBef>
              <a:buClr>
                <a:srgbClr val="FF0000"/>
              </a:buClr>
              <a:defRPr/>
            </a:pPr>
            <a:endParaRPr lang="es-ES" sz="1600" b="0" kern="0" dirty="0" smtClean="0">
              <a:solidFill>
                <a:srgbClr val="000066"/>
              </a:solidFill>
              <a:latin typeface="+mn-lt"/>
            </a:endParaRPr>
          </a:p>
          <a:p>
            <a:pPr marL="539750" lvl="1" indent="-273050" algn="l" eaLnBrk="0" hangingPunct="0">
              <a:spcBef>
                <a:spcPct val="20000"/>
              </a:spcBef>
              <a:buClr>
                <a:srgbClr val="FF0000"/>
              </a:buClr>
              <a:buFont typeface="Wingdings" pitchFamily="2" charset="2"/>
              <a:buChar char="ü"/>
              <a:defRPr/>
            </a:pPr>
            <a:endParaRPr lang="es-ES" sz="1600" b="0" kern="0" dirty="0" smtClean="0">
              <a:solidFill>
                <a:srgbClr val="000066"/>
              </a:solidFill>
              <a:latin typeface="+mn-lt"/>
            </a:endParaRPr>
          </a:p>
          <a:p>
            <a:pPr marL="539750" lvl="1" indent="-273050" algn="l" eaLnBrk="0" hangingPunct="0">
              <a:spcBef>
                <a:spcPct val="20000"/>
              </a:spcBef>
              <a:buClr>
                <a:srgbClr val="FF0000"/>
              </a:buClr>
              <a:defRPr/>
            </a:pPr>
            <a:endParaRPr lang="es-ES" sz="1600" b="0" kern="0" dirty="0" smtClean="0">
              <a:solidFill>
                <a:srgbClr val="000066"/>
              </a:solidFill>
              <a:latin typeface="+mn-lt"/>
            </a:endParaRPr>
          </a:p>
        </p:txBody>
      </p:sp>
      <p:pic>
        <p:nvPicPr>
          <p:cNvPr id="11266" name="Picture 2" descr="http://helektron.com/wp-content/uploads/2009/11/vivir-sin-cerebro.jpg"/>
          <p:cNvPicPr>
            <a:picLocks noChangeAspect="1" noChangeArrowheads="1"/>
          </p:cNvPicPr>
          <p:nvPr/>
        </p:nvPicPr>
        <p:blipFill>
          <a:blip r:embed="rId10" cstate="print"/>
          <a:srcRect/>
          <a:stretch>
            <a:fillRect/>
          </a:stretch>
        </p:blipFill>
        <p:spPr bwMode="auto">
          <a:xfrm>
            <a:off x="7063758" y="2769245"/>
            <a:ext cx="1795234" cy="2160266"/>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www.elmorrocotudo.cl/tmp_images/281/noticia_14022_normal.jpg"/>
          <p:cNvPicPr>
            <a:picLocks noChangeAspect="1" noChangeArrowheads="1"/>
          </p:cNvPicPr>
          <p:nvPr/>
        </p:nvPicPr>
        <p:blipFill>
          <a:blip r:embed="rId3" cstate="print"/>
          <a:srcRect/>
          <a:stretch>
            <a:fillRect/>
          </a:stretch>
        </p:blipFill>
        <p:spPr bwMode="auto">
          <a:xfrm>
            <a:off x="2352509" y="2059302"/>
            <a:ext cx="4820186" cy="3856150"/>
          </a:xfrm>
          <a:prstGeom prst="rect">
            <a:avLst/>
          </a:prstGeom>
          <a:noFill/>
        </p:spPr>
      </p:pic>
      <p:sp>
        <p:nvSpPr>
          <p:cNvPr id="7" name="Rectangle 17"/>
          <p:cNvSpPr>
            <a:spLocks noChangeArrowheads="1"/>
          </p:cNvSpPr>
          <p:nvPr/>
        </p:nvSpPr>
        <p:spPr bwMode="auto">
          <a:xfrm>
            <a:off x="1616847" y="1392945"/>
            <a:ext cx="6719650" cy="679673"/>
          </a:xfrm>
          <a:prstGeom prst="rect">
            <a:avLst/>
          </a:prstGeom>
          <a:noFill/>
          <a:ln w="12700">
            <a:noFill/>
            <a:miter lim="800000"/>
            <a:headEnd/>
            <a:tailEnd/>
          </a:ln>
          <a:effectLst/>
        </p:spPr>
        <p:txBody>
          <a:bodyPr wrap="square" lIns="90488" tIns="44450" rIns="90488" bIns="44450">
            <a:spAutoFit/>
          </a:bodyPr>
          <a:lstStyle/>
          <a:p>
            <a:pPr algn="l">
              <a:lnSpc>
                <a:spcPts val="2000"/>
              </a:lnSpc>
              <a:spcAft>
                <a:spcPts val="1000"/>
              </a:spcAft>
              <a:buClr>
                <a:schemeClr val="tx1"/>
              </a:buClr>
            </a:pPr>
            <a:r>
              <a:rPr lang="es-ES" sz="2400" b="0" dirty="0" smtClean="0"/>
              <a:t>¡Gracias por vuestra participación y atención…</a:t>
            </a:r>
          </a:p>
          <a:p>
            <a:pPr marL="504825" lvl="1" indent="-247650" algn="l">
              <a:lnSpc>
                <a:spcPts val="1600"/>
              </a:lnSpc>
              <a:spcAft>
                <a:spcPts val="800"/>
              </a:spcAft>
              <a:buClr>
                <a:schemeClr val="tx1"/>
              </a:buClr>
              <a:buFont typeface="Wingdings" pitchFamily="2" charset="2"/>
              <a:buNone/>
            </a:pPr>
            <a:endParaRPr lang="es-ES" sz="1400" b="0" dirty="0"/>
          </a:p>
        </p:txBody>
      </p:sp>
      <p:sp>
        <p:nvSpPr>
          <p:cNvPr id="8" name="Rectangle 17"/>
          <p:cNvSpPr>
            <a:spLocks noChangeArrowheads="1"/>
          </p:cNvSpPr>
          <p:nvPr/>
        </p:nvSpPr>
        <p:spPr bwMode="auto">
          <a:xfrm>
            <a:off x="2707358" y="6197118"/>
            <a:ext cx="6719650" cy="679673"/>
          </a:xfrm>
          <a:prstGeom prst="rect">
            <a:avLst/>
          </a:prstGeom>
          <a:noFill/>
          <a:ln w="12700">
            <a:noFill/>
            <a:miter lim="800000"/>
            <a:headEnd/>
            <a:tailEnd/>
          </a:ln>
          <a:effectLst/>
        </p:spPr>
        <p:txBody>
          <a:bodyPr wrap="square" lIns="90488" tIns="44450" rIns="90488" bIns="44450">
            <a:spAutoFit/>
          </a:bodyPr>
          <a:lstStyle/>
          <a:p>
            <a:pPr algn="l">
              <a:lnSpc>
                <a:spcPts val="2000"/>
              </a:lnSpc>
              <a:spcAft>
                <a:spcPts val="1000"/>
              </a:spcAft>
              <a:buClr>
                <a:schemeClr val="tx1"/>
              </a:buClr>
            </a:pPr>
            <a:r>
              <a:rPr lang="es-ES" sz="2400" b="0" dirty="0" smtClean="0"/>
              <a:t>… y no derrochéis la electricidad!</a:t>
            </a:r>
          </a:p>
          <a:p>
            <a:pPr marL="504825" lvl="1" indent="-247650" algn="l">
              <a:lnSpc>
                <a:spcPts val="1600"/>
              </a:lnSpc>
              <a:spcAft>
                <a:spcPts val="800"/>
              </a:spcAft>
              <a:buClr>
                <a:schemeClr val="tx1"/>
              </a:buClr>
              <a:buFont typeface="Wingdings" pitchFamily="2" charset="2"/>
              <a:buNone/>
            </a:pPr>
            <a:endParaRPr lang="es-ES" sz="1400" b="0" dirty="0"/>
          </a:p>
        </p:txBody>
      </p:sp>
    </p:spTree>
    <p:extLst>
      <p:ext uri="{BB962C8B-B14F-4D97-AF65-F5344CB8AC3E}">
        <p14:creationId xmlns:p14="http://schemas.microsoft.com/office/powerpoint/2010/main" val="1597466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0" y="248725"/>
            <a:ext cx="9680369"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I. Introducción: Características principales de la electricidad</a:t>
            </a:r>
          </a:p>
        </p:txBody>
      </p:sp>
      <p:sp>
        <p:nvSpPr>
          <p:cNvPr id="4" name="Rectangle 9"/>
          <p:cNvSpPr txBox="1">
            <a:spLocks noChangeArrowheads="1"/>
          </p:cNvSpPr>
          <p:nvPr/>
        </p:nvSpPr>
        <p:spPr bwMode="auto">
          <a:xfrm>
            <a:off x="11225" y="1473400"/>
            <a:ext cx="9367838" cy="15367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	La electricidad es una </a:t>
            </a:r>
            <a:r>
              <a:rPr kumimoji="0" lang="es-ES" i="0" u="none" strike="noStrike" kern="0" cap="none" spc="0" normalizeH="0" baseline="0" noProof="0" dirty="0" smtClean="0">
                <a:ln>
                  <a:noFill/>
                </a:ln>
                <a:solidFill>
                  <a:srgbClr val="000066"/>
                </a:solidFill>
                <a:effectLst/>
                <a:uLnTx/>
                <a:uFillTx/>
                <a:latin typeface="+mn-lt"/>
              </a:rPr>
              <a:t>forma de energía imprescindible </a:t>
            </a:r>
            <a:r>
              <a:rPr kumimoji="0" lang="es-ES" b="0" i="0" u="none" strike="noStrike" kern="0" cap="none" spc="0" normalizeH="0" baseline="0" noProof="0" dirty="0" smtClean="0">
                <a:ln>
                  <a:noFill/>
                </a:ln>
                <a:solidFill>
                  <a:srgbClr val="000066"/>
                </a:solidFill>
                <a:effectLst/>
                <a:uLnTx/>
                <a:uFillTx/>
                <a:latin typeface="+mn-lt"/>
              </a:rPr>
              <a:t>en las sociedades</a:t>
            </a:r>
            <a:r>
              <a:rPr kumimoji="0" lang="es-ES" b="0" i="0" u="none" strike="noStrike" kern="0" cap="none" spc="0" normalizeH="0" noProof="0" dirty="0" smtClean="0">
                <a:ln>
                  <a:noFill/>
                </a:ln>
                <a:solidFill>
                  <a:srgbClr val="000066"/>
                </a:solidFill>
                <a:effectLst/>
                <a:uLnTx/>
                <a:uFillTx/>
                <a:latin typeface="+mn-lt"/>
              </a:rPr>
              <a:t> </a:t>
            </a:r>
            <a:r>
              <a:rPr kumimoji="0" lang="es-ES" b="0" i="0" u="none" strike="noStrike" kern="0" cap="none" spc="0" normalizeH="0" baseline="0" noProof="0" dirty="0" smtClean="0">
                <a:ln>
                  <a:noFill/>
                </a:ln>
                <a:solidFill>
                  <a:srgbClr val="000066"/>
                </a:solidFill>
                <a:effectLst/>
                <a:uLnTx/>
                <a:uFillTx/>
                <a:latin typeface="+mn-lt"/>
              </a:rPr>
              <a:t>desarrolladas y con infinidad de usos, debido a su:</a:t>
            </a: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kumimoji="0" lang="es-ES" b="0" i="0" u="none" strike="noStrike" kern="0" cap="none" spc="0" normalizeH="0" baseline="0" noProof="0" dirty="0" smtClean="0">
                <a:ln>
                  <a:noFill/>
                </a:ln>
                <a:solidFill>
                  <a:srgbClr val="000066"/>
                </a:solidFill>
                <a:effectLst/>
                <a:uLnTx/>
                <a:uFillTx/>
                <a:latin typeface="+mn-lt"/>
              </a:rPr>
              <a:t>Gran </a:t>
            </a:r>
            <a:r>
              <a:rPr kumimoji="0" lang="es-ES" b="1" i="0" u="none" strike="noStrike" kern="0" cap="none" spc="0" normalizeH="0" baseline="0" noProof="0" dirty="0" smtClean="0">
                <a:ln>
                  <a:noFill/>
                </a:ln>
                <a:solidFill>
                  <a:srgbClr val="000066"/>
                </a:solidFill>
                <a:effectLst/>
                <a:uLnTx/>
                <a:uFillTx/>
                <a:latin typeface="+mn-lt"/>
              </a:rPr>
              <a:t>versatilidad </a:t>
            </a:r>
            <a:r>
              <a:rPr kumimoji="0" lang="es-ES" b="0" i="0" u="none" strike="noStrike" kern="0" cap="none" spc="0" normalizeH="0" baseline="0" noProof="0" dirty="0" smtClean="0">
                <a:ln>
                  <a:noFill/>
                </a:ln>
                <a:solidFill>
                  <a:srgbClr val="000066"/>
                </a:solidFill>
                <a:effectLst/>
                <a:uLnTx/>
                <a:uFillTx/>
                <a:latin typeface="+mn-lt"/>
              </a:rPr>
              <a:t>y </a:t>
            </a:r>
            <a:r>
              <a:rPr kumimoji="0" lang="es-ES" b="1" i="0" u="none" strike="noStrike" kern="0" cap="none" spc="0" normalizeH="0" baseline="0" noProof="0" dirty="0" err="1" smtClean="0">
                <a:ln>
                  <a:noFill/>
                </a:ln>
                <a:solidFill>
                  <a:srgbClr val="000066"/>
                </a:solidFill>
                <a:effectLst/>
                <a:uLnTx/>
                <a:uFillTx/>
                <a:latin typeface="+mn-lt"/>
              </a:rPr>
              <a:t>controlabilidad</a:t>
            </a:r>
            <a:endParaRPr lang="es-ES" kern="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kumimoji="0" lang="es-ES" b="1" i="0" u="none" strike="noStrike" kern="0" cap="none" spc="0" normalizeH="0" baseline="0" noProof="0" dirty="0" smtClean="0">
                <a:ln>
                  <a:noFill/>
                </a:ln>
                <a:solidFill>
                  <a:srgbClr val="000066"/>
                </a:solidFill>
                <a:effectLst/>
                <a:uLnTx/>
                <a:uFillTx/>
                <a:latin typeface="+mn-lt"/>
              </a:rPr>
              <a:t>Inmediatez</a:t>
            </a:r>
            <a:r>
              <a:rPr kumimoji="0" lang="es-ES" b="0" i="0" u="none" strike="noStrike" kern="0" cap="none" spc="0" normalizeH="0" baseline="0" noProof="0" dirty="0" smtClean="0">
                <a:ln>
                  <a:noFill/>
                </a:ln>
                <a:solidFill>
                  <a:srgbClr val="000066"/>
                </a:solidFill>
                <a:effectLst/>
                <a:uLnTx/>
                <a:uFillTx/>
                <a:latin typeface="+mn-lt"/>
              </a:rPr>
              <a:t> en su utilización</a:t>
            </a: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kumimoji="0" lang="es-ES" b="1" i="0" u="none" strike="noStrike" kern="0" cap="none" spc="0" normalizeH="0" baseline="0" noProof="0" dirty="0" smtClean="0">
                <a:ln>
                  <a:noFill/>
                </a:ln>
                <a:solidFill>
                  <a:srgbClr val="000066"/>
                </a:solidFill>
                <a:effectLst/>
                <a:uLnTx/>
                <a:uFillTx/>
                <a:latin typeface="+mn-lt"/>
              </a:rPr>
              <a:t>Limpieza</a:t>
            </a:r>
            <a:r>
              <a:rPr kumimoji="0" lang="es-ES" b="0" i="0" u="none" strike="noStrike" kern="0" cap="none" spc="0" normalizeH="0" baseline="0" noProof="0" dirty="0" smtClean="0">
                <a:ln>
                  <a:noFill/>
                </a:ln>
                <a:solidFill>
                  <a:srgbClr val="000066"/>
                </a:solidFill>
                <a:effectLst/>
                <a:uLnTx/>
                <a:uFillTx/>
                <a:latin typeface="+mn-lt"/>
              </a:rPr>
              <a:t> en el punto de consumo (no genera residuos)</a:t>
            </a:r>
            <a:endParaRPr kumimoji="0" lang="es-ES" b="0" i="0" u="none" strike="noStrike" kern="0" cap="none" spc="0" normalizeH="0" baseline="0" noProof="0" dirty="0">
              <a:ln>
                <a:noFill/>
              </a:ln>
              <a:solidFill>
                <a:srgbClr val="000066"/>
              </a:solidFill>
              <a:effectLst/>
              <a:uLnTx/>
              <a:uFillTx/>
              <a:latin typeface="+mn-lt"/>
            </a:endParaRPr>
          </a:p>
        </p:txBody>
      </p:sp>
      <p:sp>
        <p:nvSpPr>
          <p:cNvPr id="5" name="Rectangle 16"/>
          <p:cNvSpPr>
            <a:spLocks noChangeArrowheads="1"/>
          </p:cNvSpPr>
          <p:nvPr/>
        </p:nvSpPr>
        <p:spPr bwMode="auto">
          <a:xfrm>
            <a:off x="156199" y="3145675"/>
            <a:ext cx="6482107" cy="3629199"/>
          </a:xfrm>
          <a:prstGeom prst="rect">
            <a:avLst/>
          </a:prstGeom>
          <a:noFill/>
          <a:ln w="12700">
            <a:noFill/>
            <a:miter lim="800000"/>
            <a:headEnd/>
            <a:tailEnd/>
          </a:ln>
          <a:effectLst/>
        </p:spPr>
        <p:txBody>
          <a:bodyPr wrap="square" lIns="90488" tIns="44450" rIns="90488" bIns="44450">
            <a:spAutoFit/>
          </a:bodyPr>
          <a:lstStyle/>
          <a:p>
            <a:pPr algn="l">
              <a:lnSpc>
                <a:spcPts val="2000"/>
              </a:lnSpc>
              <a:spcAft>
                <a:spcPts val="1000"/>
              </a:spcAft>
              <a:buClr>
                <a:schemeClr val="tx1"/>
              </a:buClr>
            </a:pPr>
            <a:r>
              <a:rPr lang="es-ES" b="0" dirty="0" smtClean="0"/>
              <a:t>Principales características de la</a:t>
            </a:r>
            <a:r>
              <a:rPr lang="es-ES" sz="1800" b="0" dirty="0" smtClean="0"/>
              <a:t> </a:t>
            </a:r>
            <a:r>
              <a:rPr lang="es-ES" sz="1800" dirty="0" smtClean="0"/>
              <a:t>electricidad:</a:t>
            </a:r>
          </a:p>
          <a:p>
            <a:pPr algn="l">
              <a:lnSpc>
                <a:spcPts val="2000"/>
              </a:lnSpc>
              <a:spcAft>
                <a:spcPts val="1000"/>
              </a:spcAft>
              <a:buClr>
                <a:srgbClr val="FF0000"/>
              </a:buClr>
              <a:buFont typeface="Wingdings" pitchFamily="2" charset="2"/>
              <a:buChar char="ü"/>
            </a:pPr>
            <a:r>
              <a:rPr lang="es-ES" dirty="0" smtClean="0"/>
              <a:t>  NO se puede almacenar</a:t>
            </a:r>
            <a:r>
              <a:rPr lang="es-ES" b="0" dirty="0" smtClean="0"/>
              <a:t> en grandes cantidades (excepto en centrales de bombeo) y es necesario </a:t>
            </a:r>
            <a:r>
              <a:rPr lang="es-ES" dirty="0" smtClean="0"/>
              <a:t>equilibrio</a:t>
            </a:r>
            <a:r>
              <a:rPr lang="es-ES" b="0" dirty="0" smtClean="0"/>
              <a:t> entre </a:t>
            </a:r>
            <a:r>
              <a:rPr lang="es-ES" dirty="0" smtClean="0"/>
              <a:t>generación y demanda</a:t>
            </a:r>
            <a:r>
              <a:rPr lang="es-ES" b="0" dirty="0" smtClean="0"/>
              <a:t>: </a:t>
            </a:r>
          </a:p>
          <a:p>
            <a:pPr lvl="1" algn="l">
              <a:lnSpc>
                <a:spcPts val="2000"/>
              </a:lnSpc>
              <a:spcAft>
                <a:spcPts val="1000"/>
              </a:spcAft>
              <a:buClr>
                <a:srgbClr val="FF0000"/>
              </a:buClr>
              <a:buFont typeface="Wingdings" pitchFamily="2" charset="2"/>
              <a:buChar char="Ø"/>
            </a:pPr>
            <a:r>
              <a:rPr lang="es-ES" sz="1600" b="0" dirty="0" smtClean="0"/>
              <a:t>	</a:t>
            </a:r>
            <a:r>
              <a:rPr lang="es-ES" sz="1600" dirty="0" smtClean="0"/>
              <a:t>Predicción demanda</a:t>
            </a:r>
          </a:p>
          <a:p>
            <a:pPr lvl="1" algn="l">
              <a:lnSpc>
                <a:spcPts val="2000"/>
              </a:lnSpc>
              <a:spcAft>
                <a:spcPts val="1000"/>
              </a:spcAft>
              <a:buClr>
                <a:srgbClr val="FF0000"/>
              </a:buClr>
              <a:buFont typeface="Wingdings" pitchFamily="2" charset="2"/>
              <a:buChar char="Ø"/>
            </a:pPr>
            <a:r>
              <a:rPr lang="es-ES" sz="1600" dirty="0" smtClean="0"/>
              <a:t>     Programación producción </a:t>
            </a:r>
            <a:r>
              <a:rPr lang="es-ES" sz="1600" b="0" dirty="0" smtClean="0"/>
              <a:t>centrales de generación </a:t>
            </a:r>
          </a:p>
          <a:p>
            <a:pPr algn="l">
              <a:lnSpc>
                <a:spcPts val="2000"/>
              </a:lnSpc>
              <a:spcAft>
                <a:spcPts val="1000"/>
              </a:spcAft>
              <a:buClr>
                <a:srgbClr val="FF0000"/>
              </a:buClr>
              <a:buFont typeface="Wingdings" pitchFamily="2" charset="2"/>
              <a:buChar char="ü"/>
            </a:pPr>
            <a:r>
              <a:rPr lang="es-ES" b="0" dirty="0" smtClean="0"/>
              <a:t>  Su suministro requiere necesariamente el </a:t>
            </a:r>
            <a:r>
              <a:rPr lang="es-ES" dirty="0" smtClean="0"/>
              <a:t>uso de redes</a:t>
            </a:r>
          </a:p>
          <a:p>
            <a:pPr algn="l">
              <a:lnSpc>
                <a:spcPts val="2000"/>
              </a:lnSpc>
              <a:spcAft>
                <a:spcPts val="1000"/>
              </a:spcAft>
              <a:buClr>
                <a:srgbClr val="FF0000"/>
              </a:buClr>
              <a:buFont typeface="Wingdings" pitchFamily="2" charset="2"/>
              <a:buChar char="ü"/>
            </a:pPr>
            <a:r>
              <a:rPr lang="es-ES" b="0" dirty="0" smtClean="0"/>
              <a:t>  Se producen</a:t>
            </a:r>
            <a:r>
              <a:rPr lang="es-ES" dirty="0" smtClean="0"/>
              <a:t> pérdidas </a:t>
            </a:r>
            <a:r>
              <a:rPr lang="es-ES" b="0" dirty="0" smtClean="0"/>
              <a:t>de electricidad en las redes</a:t>
            </a:r>
          </a:p>
          <a:p>
            <a:pPr algn="l">
              <a:lnSpc>
                <a:spcPts val="2000"/>
              </a:lnSpc>
              <a:spcAft>
                <a:spcPts val="1000"/>
              </a:spcAft>
              <a:buClr>
                <a:srgbClr val="FF0000"/>
              </a:buClr>
              <a:buFont typeface="Wingdings" pitchFamily="2" charset="2"/>
              <a:buChar char="ü"/>
            </a:pPr>
            <a:r>
              <a:rPr lang="es-ES" b="0" dirty="0" smtClean="0"/>
              <a:t>  No se “encamina” se </a:t>
            </a:r>
            <a:r>
              <a:rPr lang="es-ES" dirty="0" smtClean="0"/>
              <a:t>inyecta</a:t>
            </a:r>
            <a:r>
              <a:rPr lang="es-ES" b="0" dirty="0" smtClean="0"/>
              <a:t> y se </a:t>
            </a:r>
            <a:r>
              <a:rPr lang="es-ES" dirty="0" smtClean="0"/>
              <a:t>extrae</a:t>
            </a:r>
            <a:r>
              <a:rPr lang="es-ES" b="0" dirty="0" smtClean="0"/>
              <a:t> de la red</a:t>
            </a:r>
          </a:p>
          <a:p>
            <a:pPr marL="504825" lvl="1" indent="-247650" algn="l">
              <a:lnSpc>
                <a:spcPts val="1600"/>
              </a:lnSpc>
              <a:spcAft>
                <a:spcPts val="800"/>
              </a:spcAft>
              <a:buClr>
                <a:schemeClr val="tx1"/>
              </a:buClr>
              <a:buFont typeface="Wingdings" pitchFamily="2" charset="2"/>
              <a:buNone/>
            </a:pPr>
            <a:endParaRPr lang="es-ES" sz="1400" b="0" dirty="0"/>
          </a:p>
        </p:txBody>
      </p:sp>
      <p:pic>
        <p:nvPicPr>
          <p:cNvPr id="36866" name="Picture 2" descr="C:\Users\j.pitarch.velloso\Pictures\satellite-view-of-earth-at-night-750.jpg"/>
          <p:cNvPicPr>
            <a:picLocks noChangeAspect="1" noChangeArrowheads="1"/>
          </p:cNvPicPr>
          <p:nvPr/>
        </p:nvPicPr>
        <p:blipFill>
          <a:blip r:embed="rId3" cstate="print"/>
          <a:srcRect/>
          <a:stretch>
            <a:fillRect/>
          </a:stretch>
        </p:blipFill>
        <p:spPr bwMode="auto">
          <a:xfrm>
            <a:off x="6495802" y="2351311"/>
            <a:ext cx="3348836" cy="3253838"/>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98311" y="2671928"/>
            <a:ext cx="4830662" cy="2402135"/>
            <a:chOff x="3251512" y="3845090"/>
            <a:chExt cx="4165644" cy="2402135"/>
          </a:xfrm>
        </p:grpSpPr>
        <p:sp>
          <p:nvSpPr>
            <p:cNvPr id="6" name="Rectangle 4"/>
            <p:cNvSpPr>
              <a:spLocks noChangeArrowheads="1"/>
            </p:cNvSpPr>
            <p:nvPr/>
          </p:nvSpPr>
          <p:spPr bwMode="auto">
            <a:xfrm>
              <a:off x="3251512" y="3845090"/>
              <a:ext cx="4165644" cy="2402135"/>
            </a:xfrm>
            <a:prstGeom prst="rect">
              <a:avLst/>
            </a:prstGeom>
            <a:solidFill>
              <a:schemeClr val="bg1"/>
            </a:solidFill>
            <a:ln w="12700">
              <a:solidFill>
                <a:srgbClr val="4D4D4D"/>
              </a:solidFill>
              <a:miter lim="800000"/>
              <a:headEnd/>
              <a:tailEnd/>
            </a:ln>
            <a:effectLst>
              <a:outerShdw dist="17961" dir="2700000" algn="ctr" rotWithShape="0">
                <a:srgbClr val="969696"/>
              </a:outerShdw>
            </a:effectLst>
          </p:spPr>
          <p:txBody>
            <a:bodyPr wrap="none" lIns="0" rIns="0" anchor="ctr"/>
            <a:lstStyle/>
            <a:p>
              <a:pPr marL="1620838" indent="4763" defTabSz="703263" eaLnBrk="0" hangingPunct="0">
                <a:lnSpc>
                  <a:spcPct val="110000"/>
                </a:lnSpc>
                <a:defRPr/>
              </a:pPr>
              <a:r>
                <a:rPr lang="es-ES" dirty="0" smtClean="0">
                  <a:solidFill>
                    <a:srgbClr val="808080"/>
                  </a:solidFill>
                </a:rPr>
                <a:t>Francisco Fernández Parra</a:t>
              </a:r>
              <a:endParaRPr lang="es-ES" i="0" dirty="0" smtClean="0">
                <a:solidFill>
                  <a:srgbClr val="808080"/>
                </a:solidFill>
              </a:endParaRPr>
            </a:p>
            <a:p>
              <a:pPr marL="1620838" indent="4763" defTabSz="703263" eaLnBrk="0" hangingPunct="0">
                <a:lnSpc>
                  <a:spcPct val="110000"/>
                </a:lnSpc>
                <a:defRPr/>
              </a:pPr>
              <a:r>
                <a:rPr lang="es-ES" sz="1600" i="0" dirty="0" smtClean="0">
                  <a:solidFill>
                    <a:srgbClr val="808080"/>
                  </a:solidFill>
                </a:rPr>
                <a:t>Manager </a:t>
              </a:r>
              <a:r>
                <a:rPr lang="es-ES" sz="1600" i="0" dirty="0" err="1" smtClean="0">
                  <a:solidFill>
                    <a:srgbClr val="808080"/>
                  </a:solidFill>
                </a:rPr>
                <a:t>Resources</a:t>
              </a:r>
              <a:endParaRPr lang="es-ES" sz="1600" i="0" dirty="0" smtClean="0">
                <a:solidFill>
                  <a:srgbClr val="808080"/>
                </a:solidFill>
              </a:endParaRPr>
            </a:p>
            <a:p>
              <a:pPr marL="1620838" indent="4763" defTabSz="703263" eaLnBrk="0" hangingPunct="0">
                <a:lnSpc>
                  <a:spcPct val="110000"/>
                </a:lnSpc>
                <a:defRPr/>
              </a:pPr>
              <a:endParaRPr lang="es-ES" sz="1500" dirty="0" smtClean="0">
                <a:solidFill>
                  <a:srgbClr val="808080"/>
                </a:solidFill>
              </a:endParaRPr>
            </a:p>
            <a:p>
              <a:pPr marL="1620838" indent="4763" defTabSz="703263" eaLnBrk="0" hangingPunct="0">
                <a:lnSpc>
                  <a:spcPct val="110000"/>
                </a:lnSpc>
                <a:defRPr/>
              </a:pPr>
              <a:r>
                <a:rPr lang="es-ES" i="0" dirty="0" err="1" smtClean="0">
                  <a:solidFill>
                    <a:srgbClr val="808080"/>
                  </a:solidFill>
                </a:rPr>
                <a:t>Accenture</a:t>
              </a:r>
              <a:r>
                <a:rPr lang="es-ES" i="0" dirty="0" smtClean="0">
                  <a:solidFill>
                    <a:srgbClr val="808080"/>
                  </a:solidFill>
                </a:rPr>
                <a:t> </a:t>
              </a:r>
              <a:br>
                <a:rPr lang="es-ES" i="0" dirty="0" smtClean="0">
                  <a:solidFill>
                    <a:srgbClr val="808080"/>
                  </a:solidFill>
                </a:rPr>
              </a:br>
              <a:r>
                <a:rPr lang="es-ES" dirty="0" err="1" smtClean="0">
                  <a:solidFill>
                    <a:srgbClr val="808080"/>
                  </a:solidFill>
                </a:rPr>
                <a:t>Spain</a:t>
              </a:r>
              <a:endParaRPr lang="es-ES" i="0" dirty="0">
                <a:solidFill>
                  <a:srgbClr val="808080"/>
                </a:solidFill>
              </a:endParaRPr>
            </a:p>
          </p:txBody>
        </p:sp>
        <p:pic>
          <p:nvPicPr>
            <p:cNvPr id="9" name="Picture 5"/>
            <p:cNvPicPr>
              <a:picLocks noChangeAspect="1" noChangeArrowheads="1"/>
            </p:cNvPicPr>
            <p:nvPr/>
          </p:nvPicPr>
          <p:blipFill>
            <a:blip r:embed="rId3" cstate="print"/>
            <a:srcRect/>
            <a:stretch>
              <a:fillRect/>
            </a:stretch>
          </p:blipFill>
          <p:spPr bwMode="auto">
            <a:xfrm>
              <a:off x="3342000" y="4227638"/>
              <a:ext cx="1255713" cy="423862"/>
            </a:xfrm>
            <a:prstGeom prst="rect">
              <a:avLst/>
            </a:prstGeom>
            <a:noFill/>
            <a:ln w="9525">
              <a:noFill/>
              <a:miter lim="800000"/>
              <a:headEnd type="none" w="sm" len="sm"/>
              <a:tailEnd type="none" w="sm" len="sm"/>
            </a:ln>
          </p:spPr>
        </p:pic>
      </p:grpSp>
    </p:spTree>
    <p:extLst>
      <p:ext uri="{BB962C8B-B14F-4D97-AF65-F5344CB8AC3E}">
        <p14:creationId xmlns:p14="http://schemas.microsoft.com/office/powerpoint/2010/main" val="2081544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rPr>
              <a:t>Operación Económica del Sistema</a:t>
            </a:r>
            <a:endParaRPr lang="es-ES" sz="1400" kern="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chemeClr val="bg1">
                    <a:lumMod val="75000"/>
                  </a:schemeClr>
                </a:solidFill>
              </a:rPr>
              <a:t>Introducción al caso español</a:t>
            </a: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Enlaces Material formativo</a:t>
            </a: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Anexo – Factura Eléctrica</a:t>
            </a:r>
            <a:endParaRPr kumimoji="0" lang="es-ES" sz="1600" i="0" u="none" strike="noStrike" kern="0" cap="none" spc="0" normalizeH="0" dirty="0" smtClean="0">
              <a:ln>
                <a:noFill/>
              </a:ln>
              <a:solidFill>
                <a:srgbClr val="000066"/>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1905202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4098" name="Picture 2" descr="http://jumanjisolar.com/wp-content/uploads/2011/02/catedraBP-facturaelectricidad-500x7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313" y="1348471"/>
            <a:ext cx="3548743" cy="51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4065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983" t="16578" r="28836" b="7084"/>
          <a:stretch/>
        </p:blipFill>
        <p:spPr bwMode="auto">
          <a:xfrm>
            <a:off x="3261051" y="1360715"/>
            <a:ext cx="3836828" cy="5203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9992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823" t="16450" r="28675" b="8884"/>
          <a:stretch/>
        </p:blipFill>
        <p:spPr bwMode="auto">
          <a:xfrm>
            <a:off x="3312600" y="1349829"/>
            <a:ext cx="3930462" cy="51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682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225" t="16707" r="28974" b="8603"/>
          <a:stretch/>
        </p:blipFill>
        <p:spPr bwMode="auto">
          <a:xfrm>
            <a:off x="3377161" y="1436913"/>
            <a:ext cx="3865378" cy="518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7658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984" t="16450" r="28985" b="8102"/>
          <a:stretch/>
        </p:blipFill>
        <p:spPr bwMode="auto">
          <a:xfrm>
            <a:off x="3374571" y="1218855"/>
            <a:ext cx="4032823" cy="542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765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190" t="16593" r="28889" b="8232"/>
          <a:stretch/>
        </p:blipFill>
        <p:spPr bwMode="auto">
          <a:xfrm>
            <a:off x="3483430" y="1268294"/>
            <a:ext cx="3933372" cy="529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85898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508" t="16422" r="28783" b="7895"/>
          <a:stretch/>
        </p:blipFill>
        <p:spPr bwMode="auto">
          <a:xfrm>
            <a:off x="3679371" y="1480314"/>
            <a:ext cx="3780970" cy="51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9387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lvl="2">
              <a:defRPr/>
            </a:pPr>
            <a:r>
              <a:rPr lang="es-ES" sz="2400" kern="1200" dirty="0" smtClean="0"/>
              <a:t>VII. Anexo – Factura Eléctrica</a:t>
            </a:r>
            <a:br>
              <a:rPr lang="es-ES" sz="2400" kern="1200" dirty="0" smtClean="0"/>
            </a:br>
            <a:endParaRPr lang="es-ES" kern="1200" dirty="0" smtClean="0">
              <a:ea typeface="+mn-ea"/>
              <a:cs typeface="+mn-cs"/>
            </a:endParaRPr>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085" t="16423" r="29418" b="9079"/>
          <a:stretch/>
        </p:blipFill>
        <p:spPr bwMode="auto">
          <a:xfrm>
            <a:off x="3609982" y="1534886"/>
            <a:ext cx="3734247" cy="5040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9424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rPr>
              <a:t>I. Introducción: Evolución histórica</a:t>
            </a:r>
            <a:endParaRPr lang="es-ES" kern="1200" dirty="0" smtClean="0">
              <a:latin typeface="Arial" pitchFamily="34" charset="0"/>
              <a:ea typeface="+mn-ea"/>
              <a:cs typeface="+mn-cs"/>
            </a:endParaRPr>
          </a:p>
        </p:txBody>
      </p:sp>
      <p:sp>
        <p:nvSpPr>
          <p:cNvPr id="13" name="AutoShape 7"/>
          <p:cNvSpPr>
            <a:spLocks noChangeArrowheads="1"/>
          </p:cNvSpPr>
          <p:nvPr/>
        </p:nvSpPr>
        <p:spPr bwMode="gray">
          <a:xfrm>
            <a:off x="113788" y="1911350"/>
            <a:ext cx="1290637" cy="925513"/>
          </a:xfrm>
          <a:prstGeom prst="star16">
            <a:avLst>
              <a:gd name="adj" fmla="val 37500"/>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Origen</a:t>
            </a:r>
            <a:endParaRPr lang="es-ES" sz="1200" dirty="0"/>
          </a:p>
        </p:txBody>
      </p:sp>
      <p:sp>
        <p:nvSpPr>
          <p:cNvPr id="14" name="AutoShape 8"/>
          <p:cNvSpPr>
            <a:spLocks noChangeArrowheads="1"/>
          </p:cNvSpPr>
          <p:nvPr/>
        </p:nvSpPr>
        <p:spPr bwMode="gray">
          <a:xfrm>
            <a:off x="1592763" y="1852551"/>
            <a:ext cx="1541462" cy="966849"/>
          </a:xfrm>
          <a:prstGeom prst="homePlate">
            <a:avLst>
              <a:gd name="adj" fmla="val 45289"/>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Aumento de </a:t>
            </a:r>
          </a:p>
          <a:p>
            <a:r>
              <a:rPr lang="es-ES" sz="1200" dirty="0" smtClean="0"/>
              <a:t>escala de los</a:t>
            </a:r>
          </a:p>
          <a:p>
            <a:r>
              <a:rPr lang="es-ES" sz="1200" dirty="0" smtClean="0"/>
              <a:t>Sistemas </a:t>
            </a:r>
          </a:p>
          <a:p>
            <a:r>
              <a:rPr lang="es-ES" sz="1200" dirty="0" smtClean="0"/>
              <a:t>Eléctricos</a:t>
            </a:r>
          </a:p>
        </p:txBody>
      </p:sp>
      <p:sp>
        <p:nvSpPr>
          <p:cNvPr id="32" name="Text Box 18"/>
          <p:cNvSpPr txBox="1">
            <a:spLocks noChangeArrowheads="1"/>
          </p:cNvSpPr>
          <p:nvPr/>
        </p:nvSpPr>
        <p:spPr bwMode="gray">
          <a:xfrm>
            <a:off x="-21150" y="2851150"/>
            <a:ext cx="1716088" cy="1622734"/>
          </a:xfrm>
          <a:prstGeom prst="rect">
            <a:avLst/>
          </a:prstGeom>
          <a:noFill/>
          <a:ln w="9525" algn="ctr">
            <a:noFill/>
            <a:miter lim="800000"/>
            <a:headEnd/>
            <a:tailEnd/>
          </a:ln>
          <a:effectLst/>
        </p:spPr>
        <p:txBody>
          <a:bodyPr lIns="72000" tIns="72000" rIns="72000" bIns="72000">
            <a:spAutoFit/>
          </a:bodyPr>
          <a:lstStyle/>
          <a:p>
            <a:pPr algn="l">
              <a:spcBef>
                <a:spcPct val="50000"/>
              </a:spcBef>
              <a:buFontTx/>
              <a:buChar char="•"/>
            </a:pPr>
            <a:r>
              <a:rPr lang="es-ES" sz="1200" dirty="0" smtClean="0"/>
              <a:t> 1870. </a:t>
            </a:r>
            <a:r>
              <a:rPr lang="es-ES" sz="1200" b="0" dirty="0" smtClean="0"/>
              <a:t>Primera aplicación práctica: </a:t>
            </a:r>
            <a:r>
              <a:rPr lang="es-ES" sz="1200" dirty="0" smtClean="0"/>
              <a:t>generadores individuales </a:t>
            </a:r>
            <a:r>
              <a:rPr lang="es-ES" sz="1200" b="0" dirty="0" smtClean="0"/>
              <a:t>que alimentan la instalación eléctrica –lámparas de arco- de una única residencia </a:t>
            </a:r>
            <a:endParaRPr lang="es-ES" sz="1200" b="0" dirty="0"/>
          </a:p>
        </p:txBody>
      </p:sp>
      <p:sp>
        <p:nvSpPr>
          <p:cNvPr id="33" name="Text Box 19"/>
          <p:cNvSpPr txBox="1">
            <a:spLocks noChangeArrowheads="1"/>
          </p:cNvSpPr>
          <p:nvPr/>
        </p:nvSpPr>
        <p:spPr bwMode="gray">
          <a:xfrm>
            <a:off x="1535675" y="2876550"/>
            <a:ext cx="1611292" cy="3192394"/>
          </a:xfrm>
          <a:prstGeom prst="rect">
            <a:avLst/>
          </a:prstGeom>
          <a:noFill/>
          <a:ln w="9525" algn="ctr">
            <a:noFill/>
            <a:miter lim="800000"/>
            <a:headEnd/>
            <a:tailEnd/>
          </a:ln>
          <a:effectLst/>
        </p:spPr>
        <p:txBody>
          <a:bodyPr wrap="square" lIns="72000" tIns="72000" rIns="72000" bIns="72000">
            <a:spAutoFit/>
          </a:bodyPr>
          <a:lstStyle/>
          <a:p>
            <a:pPr algn="l">
              <a:spcBef>
                <a:spcPct val="50000"/>
              </a:spcBef>
              <a:buFontTx/>
              <a:buChar char="•"/>
            </a:pPr>
            <a:r>
              <a:rPr lang="es-ES" sz="1200" b="0" dirty="0" smtClean="0"/>
              <a:t> </a:t>
            </a:r>
            <a:r>
              <a:rPr lang="es-ES" sz="1200" dirty="0" smtClean="0"/>
              <a:t>1882. </a:t>
            </a:r>
            <a:r>
              <a:rPr lang="es-ES" sz="1200" b="0" dirty="0" smtClean="0"/>
              <a:t>Primer </a:t>
            </a:r>
            <a:r>
              <a:rPr lang="es-ES" sz="1200" dirty="0" smtClean="0"/>
              <a:t>generador</a:t>
            </a:r>
            <a:r>
              <a:rPr lang="es-ES" sz="1200" b="0" dirty="0" smtClean="0"/>
              <a:t> </a:t>
            </a:r>
            <a:r>
              <a:rPr lang="es-ES" sz="1200" dirty="0" smtClean="0"/>
              <a:t>de Edison </a:t>
            </a:r>
            <a:r>
              <a:rPr lang="es-ES" sz="1200" b="0" dirty="0" smtClean="0"/>
              <a:t>–movido por una </a:t>
            </a:r>
            <a:r>
              <a:rPr lang="es-ES" sz="1200" dirty="0" smtClean="0"/>
              <a:t>turbina a vapor </a:t>
            </a:r>
            <a:r>
              <a:rPr lang="es-ES" sz="1200" b="0" dirty="0" smtClean="0"/>
              <a:t>y situado en Manhattan- consiguió alimentar en corriente continua y a una tensión de 100V una </a:t>
            </a:r>
            <a:r>
              <a:rPr lang="es-ES" sz="1200" dirty="0" smtClean="0"/>
              <a:t>carga múltiple </a:t>
            </a:r>
            <a:r>
              <a:rPr lang="es-ES" sz="1200" b="0" dirty="0" smtClean="0"/>
              <a:t>de unas 400 lámparas de 80W en edificios de oficinas y residenciales de Wall Street.</a:t>
            </a:r>
          </a:p>
          <a:p>
            <a:pPr algn="l">
              <a:spcBef>
                <a:spcPct val="50000"/>
              </a:spcBef>
            </a:pPr>
            <a:endParaRPr lang="es-ES" sz="1200" b="0" dirty="0" smtClean="0"/>
          </a:p>
        </p:txBody>
      </p:sp>
      <p:sp>
        <p:nvSpPr>
          <p:cNvPr id="34" name="AutoShape 20"/>
          <p:cNvSpPr>
            <a:spLocks noChangeArrowheads="1"/>
          </p:cNvSpPr>
          <p:nvPr/>
        </p:nvSpPr>
        <p:spPr bwMode="gray">
          <a:xfrm>
            <a:off x="2945081" y="1864426"/>
            <a:ext cx="1828800" cy="953387"/>
          </a:xfrm>
          <a:prstGeom prst="chevron">
            <a:avLst>
              <a:gd name="adj" fmla="val 48601"/>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       Desarrollo </a:t>
            </a:r>
          </a:p>
          <a:p>
            <a:r>
              <a:rPr lang="es-ES" sz="1200" dirty="0" smtClean="0"/>
              <a:t>    de sistemas </a:t>
            </a:r>
          </a:p>
          <a:p>
            <a:r>
              <a:rPr lang="es-ES" sz="1200" dirty="0" smtClean="0"/>
              <a:t>locales</a:t>
            </a:r>
          </a:p>
          <a:p>
            <a:r>
              <a:rPr lang="es-ES" sz="1200" dirty="0" smtClean="0"/>
              <a:t>Generación-</a:t>
            </a:r>
          </a:p>
          <a:p>
            <a:r>
              <a:rPr lang="es-ES" sz="1200" dirty="0" smtClean="0"/>
              <a:t>Distribución</a:t>
            </a:r>
          </a:p>
        </p:txBody>
      </p:sp>
      <p:sp>
        <p:nvSpPr>
          <p:cNvPr id="39" name="Text Box 25"/>
          <p:cNvSpPr txBox="1">
            <a:spLocks noChangeArrowheads="1"/>
          </p:cNvSpPr>
          <p:nvPr/>
        </p:nvSpPr>
        <p:spPr bwMode="gray">
          <a:xfrm>
            <a:off x="6412674" y="2864677"/>
            <a:ext cx="1947553" cy="4577389"/>
          </a:xfrm>
          <a:prstGeom prst="rect">
            <a:avLst/>
          </a:prstGeom>
          <a:noFill/>
          <a:ln w="9525" algn="ctr">
            <a:noFill/>
            <a:miter lim="800000"/>
            <a:headEnd/>
            <a:tailEnd/>
          </a:ln>
          <a:effectLst/>
        </p:spPr>
        <p:txBody>
          <a:bodyPr wrap="square" lIns="72000" tIns="72000" rIns="72000" bIns="72000">
            <a:spAutoFit/>
          </a:bodyPr>
          <a:lstStyle/>
          <a:p>
            <a:pPr algn="l">
              <a:spcBef>
                <a:spcPct val="50000"/>
              </a:spcBef>
              <a:buFontTx/>
              <a:buChar char="•"/>
            </a:pPr>
            <a:r>
              <a:rPr lang="es-ES" sz="1200" dirty="0" smtClean="0"/>
              <a:t> Sistemas interconectados </a:t>
            </a:r>
          </a:p>
          <a:p>
            <a:pPr algn="l">
              <a:spcBef>
                <a:spcPct val="50000"/>
              </a:spcBef>
              <a:buFontTx/>
              <a:buChar char="•"/>
            </a:pPr>
            <a:r>
              <a:rPr lang="es-ES" sz="1200" b="0" dirty="0" smtClean="0"/>
              <a:t> Desarrollo de </a:t>
            </a:r>
            <a:r>
              <a:rPr lang="es-ES" sz="1200" dirty="0" smtClean="0"/>
              <a:t>sistemas de control, monitorización y automatización</a:t>
            </a:r>
            <a:r>
              <a:rPr lang="es-ES" sz="1200" b="0" dirty="0" smtClean="0"/>
              <a:t> del sistema eléctrico</a:t>
            </a:r>
            <a:r>
              <a:rPr lang="es-ES" sz="1200" dirty="0" smtClean="0"/>
              <a:t>  </a:t>
            </a:r>
          </a:p>
          <a:p>
            <a:pPr algn="l">
              <a:spcBef>
                <a:spcPct val="50000"/>
              </a:spcBef>
              <a:buFontTx/>
              <a:buChar char="•"/>
            </a:pPr>
            <a:r>
              <a:rPr lang="es-ES" sz="1200" b="0" dirty="0" smtClean="0"/>
              <a:t> Desarrollo comercial de centrales </a:t>
            </a:r>
            <a:r>
              <a:rPr lang="es-ES" sz="1200" dirty="0" smtClean="0"/>
              <a:t>Nucleares de Fisión</a:t>
            </a:r>
            <a:r>
              <a:rPr lang="es-ES" sz="1200" b="0" dirty="0" smtClean="0"/>
              <a:t> (1956 </a:t>
            </a:r>
            <a:r>
              <a:rPr lang="es-ES" sz="1200" b="0" dirty="0" err="1" smtClean="0"/>
              <a:t>Calder</a:t>
            </a:r>
            <a:r>
              <a:rPr lang="es-ES" sz="1200" b="0" dirty="0" smtClean="0"/>
              <a:t> Hall), de  </a:t>
            </a:r>
            <a:r>
              <a:rPr lang="es-ES" sz="1200" dirty="0" smtClean="0"/>
              <a:t>Centrales de Gas de Ciclo Combinado </a:t>
            </a:r>
            <a:r>
              <a:rPr lang="es-ES" sz="1200" b="0" dirty="0" smtClean="0"/>
              <a:t>(80s) y de los </a:t>
            </a:r>
            <a:r>
              <a:rPr lang="es-ES" sz="1200" dirty="0" smtClean="0"/>
              <a:t>Parques Eólicos </a:t>
            </a:r>
            <a:r>
              <a:rPr lang="es-ES" sz="1200" b="0" dirty="0" smtClean="0"/>
              <a:t>(90s)</a:t>
            </a:r>
          </a:p>
          <a:p>
            <a:pPr algn="l">
              <a:spcBef>
                <a:spcPct val="50000"/>
              </a:spcBef>
              <a:buFontTx/>
              <a:buChar char="•"/>
            </a:pPr>
            <a:r>
              <a:rPr lang="es-ES" sz="1200" b="0" dirty="0" smtClean="0"/>
              <a:t> </a:t>
            </a:r>
            <a:r>
              <a:rPr lang="es-ES" sz="1200" dirty="0" smtClean="0"/>
              <a:t>Empresas públicas o privadas verticalmente integradas</a:t>
            </a:r>
          </a:p>
          <a:p>
            <a:pPr algn="l">
              <a:spcBef>
                <a:spcPct val="50000"/>
              </a:spcBef>
              <a:buFontTx/>
              <a:buChar char="•"/>
            </a:pPr>
            <a:r>
              <a:rPr lang="es-ES" sz="1200" b="0" dirty="0" smtClean="0"/>
              <a:t> En los 90, comienzo </a:t>
            </a:r>
            <a:r>
              <a:rPr lang="es-ES" sz="1200" dirty="0" smtClean="0"/>
              <a:t>liberalización del sector</a:t>
            </a:r>
          </a:p>
          <a:p>
            <a:pPr algn="l">
              <a:spcBef>
                <a:spcPct val="50000"/>
              </a:spcBef>
            </a:pPr>
            <a:endParaRPr lang="es-ES" sz="1200" b="0" dirty="0" smtClean="0"/>
          </a:p>
          <a:p>
            <a:pPr algn="l">
              <a:spcBef>
                <a:spcPct val="50000"/>
              </a:spcBef>
            </a:pPr>
            <a:endParaRPr lang="es-ES" sz="1200" b="0" dirty="0"/>
          </a:p>
        </p:txBody>
      </p:sp>
      <p:sp>
        <p:nvSpPr>
          <p:cNvPr id="58" name="Text Box 19"/>
          <p:cNvSpPr txBox="1">
            <a:spLocks noChangeArrowheads="1"/>
          </p:cNvSpPr>
          <p:nvPr/>
        </p:nvSpPr>
        <p:spPr bwMode="gray">
          <a:xfrm>
            <a:off x="3113075" y="2874575"/>
            <a:ext cx="1611292" cy="3284727"/>
          </a:xfrm>
          <a:prstGeom prst="rect">
            <a:avLst/>
          </a:prstGeom>
          <a:noFill/>
          <a:ln w="9525" algn="ctr">
            <a:noFill/>
            <a:miter lim="800000"/>
            <a:headEnd/>
            <a:tailEnd/>
          </a:ln>
          <a:effectLst/>
        </p:spPr>
        <p:txBody>
          <a:bodyPr wrap="square" lIns="72000" tIns="72000" rIns="72000" bIns="72000">
            <a:spAutoFit/>
          </a:bodyPr>
          <a:lstStyle/>
          <a:p>
            <a:pPr algn="l">
              <a:spcBef>
                <a:spcPct val="50000"/>
              </a:spcBef>
              <a:buFontTx/>
              <a:buChar char="•"/>
            </a:pPr>
            <a:r>
              <a:rPr lang="es-ES" sz="1200" b="0" dirty="0" smtClean="0"/>
              <a:t> Rápidamente el </a:t>
            </a:r>
            <a:r>
              <a:rPr lang="es-ES" sz="1200" dirty="0" smtClean="0"/>
              <a:t>esquema de generación y distribución local </a:t>
            </a:r>
            <a:r>
              <a:rPr lang="es-ES" sz="1200" b="0" dirty="0" smtClean="0"/>
              <a:t>es adoptado, exclusivamente con fines de </a:t>
            </a:r>
            <a:r>
              <a:rPr lang="es-ES" sz="1200" dirty="0" smtClean="0"/>
              <a:t>iluminación</a:t>
            </a:r>
            <a:r>
              <a:rPr lang="es-ES" sz="1200" b="0" dirty="0" smtClean="0"/>
              <a:t>, en numerosas comunidades urbanas y rurales por todo el mundo.</a:t>
            </a:r>
          </a:p>
          <a:p>
            <a:pPr algn="l">
              <a:spcBef>
                <a:spcPct val="50000"/>
              </a:spcBef>
              <a:buFontTx/>
              <a:buChar char="•"/>
            </a:pPr>
            <a:r>
              <a:rPr lang="es-ES" sz="1200" b="0" dirty="0" smtClean="0"/>
              <a:t> </a:t>
            </a:r>
            <a:r>
              <a:rPr lang="es-ES" sz="1200" dirty="0" smtClean="0"/>
              <a:t>Sistemas aislados</a:t>
            </a:r>
          </a:p>
          <a:p>
            <a:pPr algn="l">
              <a:spcBef>
                <a:spcPct val="50000"/>
              </a:spcBef>
              <a:buFontTx/>
              <a:buChar char="•"/>
            </a:pPr>
            <a:r>
              <a:rPr lang="es-ES" sz="1200" b="0" dirty="0" smtClean="0"/>
              <a:t> </a:t>
            </a:r>
            <a:r>
              <a:rPr lang="es-ES" sz="1200" dirty="0" smtClean="0"/>
              <a:t>Centros de generación próximos a los de consumo</a:t>
            </a:r>
          </a:p>
        </p:txBody>
      </p:sp>
      <p:sp>
        <p:nvSpPr>
          <p:cNvPr id="59" name="AutoShape 20"/>
          <p:cNvSpPr>
            <a:spLocks noChangeArrowheads="1"/>
          </p:cNvSpPr>
          <p:nvPr/>
        </p:nvSpPr>
        <p:spPr bwMode="gray">
          <a:xfrm>
            <a:off x="4524499" y="1862451"/>
            <a:ext cx="2101932" cy="953387"/>
          </a:xfrm>
          <a:prstGeom prst="chevron">
            <a:avLst>
              <a:gd name="adj" fmla="val 48601"/>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       Desarrollo </a:t>
            </a:r>
          </a:p>
          <a:p>
            <a:r>
              <a:rPr lang="es-ES" sz="1200" dirty="0" smtClean="0"/>
              <a:t>de la </a:t>
            </a:r>
          </a:p>
          <a:p>
            <a:r>
              <a:rPr lang="es-ES" sz="1200" dirty="0" smtClean="0"/>
              <a:t>Corriente </a:t>
            </a:r>
          </a:p>
          <a:p>
            <a:r>
              <a:rPr lang="es-ES" sz="1200" dirty="0" smtClean="0"/>
              <a:t>Alterna y de la </a:t>
            </a:r>
          </a:p>
          <a:p>
            <a:r>
              <a:rPr lang="es-ES" sz="1200" dirty="0" smtClean="0"/>
              <a:t>Red de Transporte</a:t>
            </a:r>
          </a:p>
        </p:txBody>
      </p:sp>
      <p:sp>
        <p:nvSpPr>
          <p:cNvPr id="60" name="Text Box 19"/>
          <p:cNvSpPr txBox="1">
            <a:spLocks noChangeArrowheads="1"/>
          </p:cNvSpPr>
          <p:nvPr/>
        </p:nvSpPr>
        <p:spPr bwMode="gray">
          <a:xfrm>
            <a:off x="4631099" y="2872600"/>
            <a:ext cx="1840957" cy="4300390"/>
          </a:xfrm>
          <a:prstGeom prst="rect">
            <a:avLst/>
          </a:prstGeom>
          <a:noFill/>
          <a:ln w="9525" algn="ctr">
            <a:noFill/>
            <a:miter lim="800000"/>
            <a:headEnd/>
            <a:tailEnd/>
          </a:ln>
          <a:effectLst/>
        </p:spPr>
        <p:txBody>
          <a:bodyPr wrap="square" lIns="72000" tIns="72000" rIns="72000" bIns="72000">
            <a:spAutoFit/>
          </a:bodyPr>
          <a:lstStyle/>
          <a:p>
            <a:pPr algn="l">
              <a:spcBef>
                <a:spcPct val="50000"/>
              </a:spcBef>
              <a:buFontTx/>
              <a:buChar char="•"/>
            </a:pPr>
            <a:r>
              <a:rPr lang="es-ES" sz="1200" b="0" dirty="0" smtClean="0"/>
              <a:t> </a:t>
            </a:r>
            <a:r>
              <a:rPr lang="es-ES" sz="1200" dirty="0" smtClean="0"/>
              <a:t>1883-84 </a:t>
            </a:r>
            <a:r>
              <a:rPr lang="es-ES" sz="1200" b="0" dirty="0" smtClean="0"/>
              <a:t>Invención del </a:t>
            </a:r>
            <a:r>
              <a:rPr lang="es-ES" sz="1200" dirty="0" smtClean="0"/>
              <a:t>transformador</a:t>
            </a:r>
            <a:r>
              <a:rPr lang="es-ES" sz="1200" b="0" dirty="0" smtClean="0"/>
              <a:t> en Francia. Demostración de las ventajas de la </a:t>
            </a:r>
            <a:r>
              <a:rPr lang="es-ES" sz="1200" dirty="0" smtClean="0"/>
              <a:t>corriente alterna (Nicola Tesla y George Westinghouse)</a:t>
            </a:r>
            <a:r>
              <a:rPr lang="es-ES" sz="1200" b="0" dirty="0" smtClean="0"/>
              <a:t>, que permite elevar la tensión para </a:t>
            </a:r>
            <a:r>
              <a:rPr lang="es-ES" sz="1200" dirty="0" smtClean="0"/>
              <a:t>reducir las pérdidas y las caídas de tensión </a:t>
            </a:r>
            <a:r>
              <a:rPr lang="es-ES" sz="1200" b="0" dirty="0" smtClean="0"/>
              <a:t>en el </a:t>
            </a:r>
            <a:r>
              <a:rPr lang="es-ES" sz="1200" dirty="0" smtClean="0"/>
              <a:t>transporte a largas distancias</a:t>
            </a:r>
          </a:p>
          <a:p>
            <a:pPr algn="l">
              <a:spcBef>
                <a:spcPct val="50000"/>
              </a:spcBef>
              <a:buFontTx/>
              <a:buChar char="•"/>
            </a:pPr>
            <a:r>
              <a:rPr lang="es-ES" sz="1200" dirty="0" smtClean="0"/>
              <a:t> 1891. </a:t>
            </a:r>
            <a:r>
              <a:rPr lang="es-ES" sz="1200" b="0" dirty="0" smtClean="0"/>
              <a:t>Comienzo de la utilización industrial de la corriente alterna y de su transporte</a:t>
            </a:r>
          </a:p>
          <a:p>
            <a:pPr algn="l">
              <a:spcBef>
                <a:spcPct val="50000"/>
              </a:spcBef>
              <a:buFontTx/>
              <a:buChar char="•"/>
            </a:pPr>
            <a:r>
              <a:rPr lang="es-ES" sz="1200" b="0" dirty="0" smtClean="0"/>
              <a:t> Desarrollo de </a:t>
            </a:r>
            <a:r>
              <a:rPr lang="es-ES" sz="1200" dirty="0" smtClean="0"/>
              <a:t>centros de generación alejados a los de consumo</a:t>
            </a:r>
          </a:p>
          <a:p>
            <a:pPr algn="l">
              <a:spcBef>
                <a:spcPct val="50000"/>
              </a:spcBef>
            </a:pPr>
            <a:endParaRPr lang="es-ES" sz="1200" b="0" dirty="0" smtClean="0"/>
          </a:p>
        </p:txBody>
      </p:sp>
      <p:sp>
        <p:nvSpPr>
          <p:cNvPr id="61" name="Oval 13"/>
          <p:cNvSpPr>
            <a:spLocks noChangeArrowheads="1"/>
          </p:cNvSpPr>
          <p:nvPr/>
        </p:nvSpPr>
        <p:spPr bwMode="gray">
          <a:xfrm>
            <a:off x="2741664" y="1237364"/>
            <a:ext cx="1402834" cy="512762"/>
          </a:xfrm>
          <a:prstGeom prst="ellipse">
            <a:avLst/>
          </a:prstGeom>
          <a:solidFill>
            <a:schemeClr val="accent6"/>
          </a:solidFill>
          <a:ln w="9525" algn="ctr">
            <a:solidFill>
              <a:schemeClr val="tx1"/>
            </a:solidFill>
            <a:round/>
            <a:headEnd/>
            <a:tailEnd/>
          </a:ln>
          <a:effectLst/>
        </p:spPr>
        <p:txBody>
          <a:bodyPr wrap="none" lIns="72000" tIns="72000" rIns="72000" bIns="72000" anchor="ctr"/>
          <a:lstStyle/>
          <a:p>
            <a:r>
              <a:rPr lang="es-ES" sz="1200" dirty="0" smtClean="0">
                <a:solidFill>
                  <a:schemeClr val="bg1"/>
                </a:solidFill>
              </a:rPr>
              <a:t>Siglo XIX</a:t>
            </a:r>
            <a:endParaRPr lang="es-ES" sz="1200" dirty="0">
              <a:solidFill>
                <a:schemeClr val="bg1"/>
              </a:solidFill>
            </a:endParaRPr>
          </a:p>
        </p:txBody>
      </p:sp>
      <p:sp>
        <p:nvSpPr>
          <p:cNvPr id="62" name="AutoShape 20"/>
          <p:cNvSpPr>
            <a:spLocks noChangeArrowheads="1"/>
          </p:cNvSpPr>
          <p:nvPr/>
        </p:nvSpPr>
        <p:spPr bwMode="gray">
          <a:xfrm>
            <a:off x="6353300" y="1862447"/>
            <a:ext cx="1983178" cy="953387"/>
          </a:xfrm>
          <a:prstGeom prst="chevron">
            <a:avLst>
              <a:gd name="adj" fmla="val 48601"/>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       Nuevas</a:t>
            </a:r>
          </a:p>
          <a:p>
            <a:r>
              <a:rPr lang="es-ES" sz="1200" dirty="0" smtClean="0"/>
              <a:t>             	tecnologías de </a:t>
            </a:r>
          </a:p>
          <a:p>
            <a:r>
              <a:rPr lang="es-ES" sz="1200" dirty="0" smtClean="0"/>
              <a:t>generación y </a:t>
            </a:r>
          </a:p>
          <a:p>
            <a:r>
              <a:rPr lang="es-ES" sz="1200" dirty="0" smtClean="0"/>
              <a:t>sistemas de control </a:t>
            </a:r>
            <a:endParaRPr lang="es-ES" sz="1200" dirty="0"/>
          </a:p>
        </p:txBody>
      </p:sp>
      <p:sp>
        <p:nvSpPr>
          <p:cNvPr id="63" name="Oval 13"/>
          <p:cNvSpPr>
            <a:spLocks noChangeArrowheads="1"/>
          </p:cNvSpPr>
          <p:nvPr/>
        </p:nvSpPr>
        <p:spPr bwMode="gray">
          <a:xfrm>
            <a:off x="6456655" y="1259135"/>
            <a:ext cx="1402834" cy="512762"/>
          </a:xfrm>
          <a:prstGeom prst="ellipse">
            <a:avLst/>
          </a:prstGeom>
          <a:solidFill>
            <a:schemeClr val="accent6"/>
          </a:solidFill>
          <a:ln w="9525" algn="ctr">
            <a:solidFill>
              <a:schemeClr val="tx1"/>
            </a:solidFill>
            <a:round/>
            <a:headEnd/>
            <a:tailEnd/>
          </a:ln>
          <a:effectLst/>
        </p:spPr>
        <p:txBody>
          <a:bodyPr wrap="none" lIns="72000" tIns="72000" rIns="72000" bIns="72000" anchor="ctr"/>
          <a:lstStyle/>
          <a:p>
            <a:r>
              <a:rPr lang="es-ES" sz="1200" dirty="0" smtClean="0">
                <a:solidFill>
                  <a:schemeClr val="bg1"/>
                </a:solidFill>
              </a:rPr>
              <a:t>Siglo XX</a:t>
            </a:r>
            <a:endParaRPr lang="es-ES" sz="1200" dirty="0">
              <a:solidFill>
                <a:schemeClr val="bg1"/>
              </a:solidFill>
            </a:endParaRPr>
          </a:p>
        </p:txBody>
      </p:sp>
      <p:sp>
        <p:nvSpPr>
          <p:cNvPr id="64" name="Oval 13"/>
          <p:cNvSpPr>
            <a:spLocks noChangeArrowheads="1"/>
          </p:cNvSpPr>
          <p:nvPr/>
        </p:nvSpPr>
        <p:spPr bwMode="gray">
          <a:xfrm>
            <a:off x="8152853" y="1269032"/>
            <a:ext cx="1402834" cy="512762"/>
          </a:xfrm>
          <a:prstGeom prst="ellipse">
            <a:avLst/>
          </a:prstGeom>
          <a:solidFill>
            <a:schemeClr val="accent6"/>
          </a:solidFill>
          <a:ln w="9525" algn="ctr">
            <a:solidFill>
              <a:schemeClr val="tx1"/>
            </a:solidFill>
            <a:round/>
            <a:headEnd/>
            <a:tailEnd/>
          </a:ln>
          <a:effectLst/>
        </p:spPr>
        <p:txBody>
          <a:bodyPr wrap="none" lIns="72000" tIns="72000" rIns="72000" bIns="72000" anchor="ctr"/>
          <a:lstStyle/>
          <a:p>
            <a:r>
              <a:rPr lang="es-ES" sz="1200" dirty="0" smtClean="0">
                <a:solidFill>
                  <a:schemeClr val="bg1"/>
                </a:solidFill>
              </a:rPr>
              <a:t>Siglo XXI</a:t>
            </a:r>
            <a:endParaRPr lang="es-ES" sz="1200" dirty="0">
              <a:solidFill>
                <a:schemeClr val="bg1"/>
              </a:solidFill>
            </a:endParaRPr>
          </a:p>
        </p:txBody>
      </p:sp>
      <p:sp>
        <p:nvSpPr>
          <p:cNvPr id="65" name="AutoShape 20"/>
          <p:cNvSpPr>
            <a:spLocks noChangeArrowheads="1"/>
          </p:cNvSpPr>
          <p:nvPr/>
        </p:nvSpPr>
        <p:spPr bwMode="gray">
          <a:xfrm>
            <a:off x="8058305" y="1872347"/>
            <a:ext cx="1843700" cy="953387"/>
          </a:xfrm>
          <a:prstGeom prst="chevron">
            <a:avLst>
              <a:gd name="adj" fmla="val 48601"/>
            </a:avLst>
          </a:prstGeom>
          <a:solidFill>
            <a:schemeClr val="folHlink"/>
          </a:solidFill>
          <a:ln w="9525" algn="ctr">
            <a:solidFill>
              <a:schemeClr val="tx1"/>
            </a:solidFill>
            <a:miter lim="800000"/>
            <a:headEnd/>
            <a:tailEnd/>
          </a:ln>
          <a:effectLst/>
        </p:spPr>
        <p:txBody>
          <a:bodyPr wrap="none" lIns="72000" tIns="72000" rIns="72000" bIns="72000" anchor="ctr"/>
          <a:lstStyle/>
          <a:p>
            <a:r>
              <a:rPr lang="es-ES" sz="1200" dirty="0" smtClean="0"/>
              <a:t>       Nuevas</a:t>
            </a:r>
          </a:p>
          <a:p>
            <a:r>
              <a:rPr lang="es-ES" sz="1200" dirty="0" smtClean="0"/>
              <a:t>             	tecnologías de </a:t>
            </a:r>
          </a:p>
          <a:p>
            <a:r>
              <a:rPr lang="es-ES" sz="1200" dirty="0" smtClean="0"/>
              <a:t>generación, </a:t>
            </a:r>
          </a:p>
          <a:p>
            <a:r>
              <a:rPr lang="es-ES" sz="1200" dirty="0" smtClean="0"/>
              <a:t>Smart </a:t>
            </a:r>
            <a:r>
              <a:rPr lang="es-ES" sz="1200" dirty="0" err="1" smtClean="0"/>
              <a:t>Grids</a:t>
            </a:r>
            <a:r>
              <a:rPr lang="es-ES" sz="1200" dirty="0" smtClean="0"/>
              <a:t>… </a:t>
            </a:r>
            <a:endParaRPr lang="es-ES" sz="1200" dirty="0"/>
          </a:p>
        </p:txBody>
      </p:sp>
      <p:cxnSp>
        <p:nvCxnSpPr>
          <p:cNvPr id="67" name="Straight Arrow Connector 66"/>
          <p:cNvCxnSpPr/>
          <p:nvPr/>
        </p:nvCxnSpPr>
        <p:spPr bwMode="auto">
          <a:xfrm rot="10800000">
            <a:off x="380012" y="1484416"/>
            <a:ext cx="2018804" cy="1588"/>
          </a:xfrm>
          <a:prstGeom prst="straightConnector1">
            <a:avLst/>
          </a:prstGeom>
          <a:solidFill>
            <a:schemeClr val="folHlink">
              <a:alpha val="50000"/>
            </a:schemeClr>
          </a:solidFill>
          <a:ln w="9525" cap="flat" cmpd="sng" algn="ctr">
            <a:solidFill>
              <a:schemeClr val="tx1"/>
            </a:solidFill>
            <a:prstDash val="solid"/>
            <a:round/>
            <a:headEnd type="none" w="med" len="med"/>
            <a:tailEnd type="arrow"/>
          </a:ln>
          <a:effectLst>
            <a:prstShdw prst="shdw17" dist="17961" dir="2700000">
              <a:schemeClr val="tx1">
                <a:gamma/>
                <a:shade val="60000"/>
                <a:invGamma/>
              </a:schemeClr>
            </a:prstShdw>
          </a:effectLst>
        </p:spPr>
      </p:cxnSp>
      <p:cxnSp>
        <p:nvCxnSpPr>
          <p:cNvPr id="71" name="Straight Arrow Connector 70"/>
          <p:cNvCxnSpPr/>
          <p:nvPr/>
        </p:nvCxnSpPr>
        <p:spPr bwMode="auto">
          <a:xfrm flipV="1">
            <a:off x="4391914" y="1472540"/>
            <a:ext cx="1854530" cy="11485"/>
          </a:xfrm>
          <a:prstGeom prst="straightConnector1">
            <a:avLst/>
          </a:prstGeom>
          <a:solidFill>
            <a:schemeClr val="folHlink">
              <a:alpha val="50000"/>
            </a:schemeClr>
          </a:solidFill>
          <a:ln w="9525" cap="flat" cmpd="sng" algn="ctr">
            <a:solidFill>
              <a:schemeClr val="tx1"/>
            </a:solidFill>
            <a:prstDash val="solid"/>
            <a:round/>
            <a:headEnd type="none" w="med" len="med"/>
            <a:tailEnd type="arrow"/>
          </a:ln>
          <a:effectLst>
            <a:prstShdw prst="shdw17" dist="17961" dir="2700000">
              <a:schemeClr val="tx1">
                <a:gamma/>
                <a:shade val="60000"/>
                <a:invGamma/>
              </a:schemeClr>
            </a:prstShdw>
          </a:effectLst>
        </p:spPr>
      </p:cxnSp>
      <p:sp>
        <p:nvSpPr>
          <p:cNvPr id="75" name="Text Box 25"/>
          <p:cNvSpPr txBox="1">
            <a:spLocks noChangeArrowheads="1"/>
          </p:cNvSpPr>
          <p:nvPr/>
        </p:nvSpPr>
        <p:spPr bwMode="gray">
          <a:xfrm>
            <a:off x="8238817" y="2874577"/>
            <a:ext cx="1679575" cy="4023391"/>
          </a:xfrm>
          <a:prstGeom prst="rect">
            <a:avLst/>
          </a:prstGeom>
          <a:noFill/>
          <a:ln w="9525" algn="ctr">
            <a:noFill/>
            <a:miter lim="800000"/>
            <a:headEnd/>
            <a:tailEnd/>
          </a:ln>
          <a:effectLst/>
        </p:spPr>
        <p:txBody>
          <a:bodyPr lIns="72000" tIns="72000" rIns="72000" bIns="72000">
            <a:spAutoFit/>
          </a:bodyPr>
          <a:lstStyle/>
          <a:p>
            <a:pPr algn="l">
              <a:spcBef>
                <a:spcPct val="50000"/>
              </a:spcBef>
              <a:buFontTx/>
              <a:buChar char="•"/>
            </a:pPr>
            <a:r>
              <a:rPr lang="es-ES" sz="1200" b="0" dirty="0" smtClean="0"/>
              <a:t> Desarrollo comercial de las </a:t>
            </a:r>
            <a:r>
              <a:rPr lang="es-ES" sz="1200" dirty="0" smtClean="0"/>
              <a:t>Centrales Solares Termoeléctricas y Fotovoltaicas</a:t>
            </a:r>
          </a:p>
          <a:p>
            <a:pPr algn="l">
              <a:spcBef>
                <a:spcPct val="50000"/>
              </a:spcBef>
              <a:buFontTx/>
              <a:buChar char="•"/>
            </a:pPr>
            <a:r>
              <a:rPr lang="es-ES" sz="1200" b="0" dirty="0" smtClean="0"/>
              <a:t> Desarrollo de </a:t>
            </a:r>
            <a:r>
              <a:rPr lang="es-ES" sz="1200" dirty="0" smtClean="0"/>
              <a:t>Centrales de Carbón Limpio</a:t>
            </a:r>
          </a:p>
          <a:p>
            <a:pPr algn="l">
              <a:spcBef>
                <a:spcPct val="50000"/>
              </a:spcBef>
              <a:buFontTx/>
              <a:buChar char="•"/>
            </a:pPr>
            <a:r>
              <a:rPr lang="es-ES" sz="1200" b="0" dirty="0" smtClean="0"/>
              <a:t> Desarrollo comercial de </a:t>
            </a:r>
            <a:r>
              <a:rPr lang="es-ES" sz="1200" dirty="0" smtClean="0"/>
              <a:t>Pilas de Combustible</a:t>
            </a:r>
          </a:p>
          <a:p>
            <a:pPr algn="l">
              <a:spcBef>
                <a:spcPct val="50000"/>
              </a:spcBef>
              <a:buFontTx/>
              <a:buChar char="•"/>
            </a:pPr>
            <a:r>
              <a:rPr lang="es-ES" sz="1200" dirty="0" smtClean="0"/>
              <a:t> Smart </a:t>
            </a:r>
            <a:r>
              <a:rPr lang="es-ES" sz="1200" dirty="0" err="1" smtClean="0"/>
              <a:t>Grids</a:t>
            </a:r>
            <a:endParaRPr lang="es-ES" sz="1200" dirty="0" smtClean="0"/>
          </a:p>
          <a:p>
            <a:pPr algn="l">
              <a:spcBef>
                <a:spcPct val="50000"/>
              </a:spcBef>
              <a:buFontTx/>
              <a:buChar char="•"/>
            </a:pPr>
            <a:r>
              <a:rPr lang="es-ES" sz="1200" b="0" dirty="0" smtClean="0"/>
              <a:t> ¿Desarrollo comercial de la Energía Nuclear de Fusión?</a:t>
            </a:r>
          </a:p>
          <a:p>
            <a:pPr algn="l">
              <a:spcBef>
                <a:spcPct val="50000"/>
              </a:spcBef>
              <a:buFontTx/>
              <a:buChar char="•"/>
            </a:pPr>
            <a:r>
              <a:rPr lang="es-ES" sz="1200" b="0" dirty="0" smtClean="0"/>
              <a:t> …</a:t>
            </a:r>
          </a:p>
          <a:p>
            <a:pPr algn="l">
              <a:spcBef>
                <a:spcPct val="50000"/>
              </a:spcBef>
            </a:pPr>
            <a:endParaRPr lang="es-ES" sz="1200" b="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561975" y="3799112"/>
            <a:ext cx="8342562" cy="883106"/>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17" name="Rounded Rectangle 16"/>
          <p:cNvSpPr/>
          <p:nvPr/>
        </p:nvSpPr>
        <p:spPr bwMode="auto">
          <a:xfrm>
            <a:off x="561975" y="2852054"/>
            <a:ext cx="8342562" cy="71846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11" name="Rounded Rectangle 10"/>
          <p:cNvSpPr/>
          <p:nvPr/>
        </p:nvSpPr>
        <p:spPr bwMode="auto">
          <a:xfrm>
            <a:off x="561975" y="2002966"/>
            <a:ext cx="8342562" cy="489857"/>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4" name="Rounded Rectangle 3"/>
          <p:cNvSpPr/>
          <p:nvPr/>
        </p:nvSpPr>
        <p:spPr bwMode="auto">
          <a:xfrm>
            <a:off x="2471090" y="1752600"/>
            <a:ext cx="1600200"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5" name="Rounded Rectangle 4"/>
          <p:cNvSpPr/>
          <p:nvPr/>
        </p:nvSpPr>
        <p:spPr bwMode="auto">
          <a:xfrm>
            <a:off x="4626561" y="1752600"/>
            <a:ext cx="1600200"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6" name="Rounded Rectangle 5"/>
          <p:cNvSpPr/>
          <p:nvPr/>
        </p:nvSpPr>
        <p:spPr bwMode="auto">
          <a:xfrm>
            <a:off x="6793150" y="1752600"/>
            <a:ext cx="1600200"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7" name="Rounded Rectangle 6"/>
          <p:cNvSpPr/>
          <p:nvPr/>
        </p:nvSpPr>
        <p:spPr bwMode="auto">
          <a:xfrm>
            <a:off x="2465531" y="5418369"/>
            <a:ext cx="5922260" cy="1077038"/>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8" name="TextBox 7"/>
          <p:cNvSpPr txBox="1"/>
          <p:nvPr/>
        </p:nvSpPr>
        <p:spPr>
          <a:xfrm>
            <a:off x="2471090" y="1447799"/>
            <a:ext cx="1600200" cy="272143"/>
          </a:xfrm>
          <a:prstGeom prst="rect">
            <a:avLst/>
          </a:prstGeom>
          <a:noFill/>
        </p:spPr>
        <p:txBody>
          <a:bodyPr wrap="square" lIns="36000" rIns="36000" rtlCol="0" anchor="ctr">
            <a:noAutofit/>
          </a:bodyPr>
          <a:lstStyle/>
          <a:p>
            <a:r>
              <a:rPr lang="es-ES" dirty="0" smtClean="0"/>
              <a:t>COMERCIAL</a:t>
            </a:r>
          </a:p>
        </p:txBody>
      </p:sp>
      <p:sp>
        <p:nvSpPr>
          <p:cNvPr id="9" name="TextBox 8"/>
          <p:cNvSpPr txBox="1"/>
          <p:nvPr/>
        </p:nvSpPr>
        <p:spPr>
          <a:xfrm>
            <a:off x="4561360" y="1447799"/>
            <a:ext cx="1730603" cy="272143"/>
          </a:xfrm>
          <a:prstGeom prst="rect">
            <a:avLst/>
          </a:prstGeom>
          <a:noFill/>
        </p:spPr>
        <p:txBody>
          <a:bodyPr wrap="square" lIns="36000" rIns="36000" rtlCol="0" anchor="ctr">
            <a:noAutofit/>
          </a:bodyPr>
          <a:lstStyle/>
          <a:p>
            <a:r>
              <a:rPr lang="es-ES" dirty="0" smtClean="0"/>
              <a:t>DISTRIBUCIÓN</a:t>
            </a:r>
          </a:p>
        </p:txBody>
      </p:sp>
      <p:sp>
        <p:nvSpPr>
          <p:cNvPr id="10" name="TextBox 9"/>
          <p:cNvSpPr txBox="1"/>
          <p:nvPr/>
        </p:nvSpPr>
        <p:spPr>
          <a:xfrm>
            <a:off x="6727948" y="1447799"/>
            <a:ext cx="1730603" cy="272143"/>
          </a:xfrm>
          <a:prstGeom prst="rect">
            <a:avLst/>
          </a:prstGeom>
          <a:noFill/>
        </p:spPr>
        <p:txBody>
          <a:bodyPr wrap="square" lIns="36000" rIns="36000" rtlCol="0" anchor="ctr">
            <a:noAutofit/>
          </a:bodyPr>
          <a:lstStyle/>
          <a:p>
            <a:r>
              <a:rPr lang="es-ES" dirty="0" smtClean="0"/>
              <a:t>GENERACIÓN</a:t>
            </a:r>
          </a:p>
        </p:txBody>
      </p:sp>
      <p:sp>
        <p:nvSpPr>
          <p:cNvPr id="12" name="Rounded Rectangle 11"/>
          <p:cNvSpPr/>
          <p:nvPr/>
        </p:nvSpPr>
        <p:spPr bwMode="auto">
          <a:xfrm>
            <a:off x="561975" y="2002966"/>
            <a:ext cx="8342562" cy="489857"/>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16" name="Rounded Rectangle 15"/>
          <p:cNvSpPr/>
          <p:nvPr/>
        </p:nvSpPr>
        <p:spPr bwMode="auto">
          <a:xfrm>
            <a:off x="561975" y="3799112"/>
            <a:ext cx="8342562" cy="883106"/>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14" name="Rounded Rectangle 13"/>
          <p:cNvSpPr/>
          <p:nvPr/>
        </p:nvSpPr>
        <p:spPr bwMode="auto">
          <a:xfrm>
            <a:off x="561975" y="2852054"/>
            <a:ext cx="8342562" cy="718460"/>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19" name="TextBox 18"/>
          <p:cNvSpPr txBox="1"/>
          <p:nvPr/>
        </p:nvSpPr>
        <p:spPr>
          <a:xfrm>
            <a:off x="740261" y="2111822"/>
            <a:ext cx="1600200" cy="272143"/>
          </a:xfrm>
          <a:prstGeom prst="rect">
            <a:avLst/>
          </a:prstGeom>
          <a:noFill/>
        </p:spPr>
        <p:txBody>
          <a:bodyPr wrap="square" lIns="36000" rIns="36000" rtlCol="0" anchor="ctr">
            <a:noAutofit/>
          </a:bodyPr>
          <a:lstStyle/>
          <a:p>
            <a:r>
              <a:rPr lang="es-ES" dirty="0" smtClean="0"/>
              <a:t>MC</a:t>
            </a:r>
          </a:p>
        </p:txBody>
      </p:sp>
      <p:sp>
        <p:nvSpPr>
          <p:cNvPr id="20" name="TextBox 19"/>
          <p:cNvSpPr txBox="1"/>
          <p:nvPr/>
        </p:nvSpPr>
        <p:spPr>
          <a:xfrm>
            <a:off x="740261" y="2960910"/>
            <a:ext cx="1600200" cy="272143"/>
          </a:xfrm>
          <a:prstGeom prst="rect">
            <a:avLst/>
          </a:prstGeom>
          <a:noFill/>
        </p:spPr>
        <p:txBody>
          <a:bodyPr wrap="square" lIns="36000" rIns="36000" rtlCol="0" anchor="ctr">
            <a:noAutofit/>
          </a:bodyPr>
          <a:lstStyle/>
          <a:p>
            <a:r>
              <a:rPr lang="es-ES" dirty="0" smtClean="0"/>
              <a:t>BPO</a:t>
            </a:r>
            <a:br>
              <a:rPr lang="es-ES" dirty="0" smtClean="0"/>
            </a:br>
            <a:r>
              <a:rPr lang="es-ES" dirty="0" smtClean="0"/>
              <a:t>(Back-Office)</a:t>
            </a:r>
          </a:p>
        </p:txBody>
      </p:sp>
      <p:sp>
        <p:nvSpPr>
          <p:cNvPr id="21" name="TextBox 20"/>
          <p:cNvSpPr txBox="1"/>
          <p:nvPr/>
        </p:nvSpPr>
        <p:spPr>
          <a:xfrm>
            <a:off x="740261" y="4125005"/>
            <a:ext cx="1600200" cy="272143"/>
          </a:xfrm>
          <a:prstGeom prst="rect">
            <a:avLst/>
          </a:prstGeom>
          <a:noFill/>
        </p:spPr>
        <p:txBody>
          <a:bodyPr wrap="square" lIns="36000" rIns="36000" rtlCol="0" anchor="ctr">
            <a:noAutofit/>
          </a:bodyPr>
          <a:lstStyle/>
          <a:p>
            <a:r>
              <a:rPr lang="es-ES" dirty="0" smtClean="0"/>
              <a:t>SI/AO</a:t>
            </a:r>
          </a:p>
        </p:txBody>
      </p:sp>
      <p:sp>
        <p:nvSpPr>
          <p:cNvPr id="22" name="TextBox 21"/>
          <p:cNvSpPr txBox="1"/>
          <p:nvPr/>
        </p:nvSpPr>
        <p:spPr>
          <a:xfrm>
            <a:off x="4408569" y="5097240"/>
            <a:ext cx="2036185" cy="272143"/>
          </a:xfrm>
          <a:prstGeom prst="rect">
            <a:avLst/>
          </a:prstGeom>
          <a:noFill/>
        </p:spPr>
        <p:txBody>
          <a:bodyPr wrap="square" lIns="36000" rIns="36000" rtlCol="0" anchor="ctr">
            <a:noAutofit/>
          </a:bodyPr>
          <a:lstStyle/>
          <a:p>
            <a:r>
              <a:rPr lang="es-ES" dirty="0" smtClean="0"/>
              <a:t>CORPORATIVO</a:t>
            </a:r>
          </a:p>
        </p:txBody>
      </p:sp>
      <p:sp>
        <p:nvSpPr>
          <p:cNvPr id="23" name="TextBox 22"/>
          <p:cNvSpPr txBox="1"/>
          <p:nvPr/>
        </p:nvSpPr>
        <p:spPr>
          <a:xfrm>
            <a:off x="2459745" y="5489128"/>
            <a:ext cx="1219624" cy="272143"/>
          </a:xfrm>
          <a:prstGeom prst="rect">
            <a:avLst/>
          </a:prstGeom>
          <a:noFill/>
        </p:spPr>
        <p:txBody>
          <a:bodyPr wrap="square" lIns="36000" rIns="36000" rtlCol="0" anchor="ctr">
            <a:noAutofit/>
          </a:bodyPr>
          <a:lstStyle/>
          <a:p>
            <a:r>
              <a:rPr lang="es-ES" sz="1400" dirty="0" smtClean="0"/>
              <a:t>IT</a:t>
            </a:r>
          </a:p>
        </p:txBody>
      </p:sp>
      <p:sp>
        <p:nvSpPr>
          <p:cNvPr id="24" name="TextBox 23"/>
          <p:cNvSpPr txBox="1"/>
          <p:nvPr/>
        </p:nvSpPr>
        <p:spPr>
          <a:xfrm>
            <a:off x="3882451" y="5489128"/>
            <a:ext cx="1219624" cy="272143"/>
          </a:xfrm>
          <a:prstGeom prst="rect">
            <a:avLst/>
          </a:prstGeom>
          <a:noFill/>
        </p:spPr>
        <p:txBody>
          <a:bodyPr wrap="square" lIns="36000" rIns="36000" rtlCol="0" anchor="ctr">
            <a:noAutofit/>
          </a:bodyPr>
          <a:lstStyle/>
          <a:p>
            <a:r>
              <a:rPr lang="es-ES" sz="1400" dirty="0" smtClean="0"/>
              <a:t>RRHH</a:t>
            </a:r>
          </a:p>
        </p:txBody>
      </p:sp>
      <p:sp>
        <p:nvSpPr>
          <p:cNvPr id="25" name="TextBox 24"/>
          <p:cNvSpPr txBox="1"/>
          <p:nvPr/>
        </p:nvSpPr>
        <p:spPr>
          <a:xfrm>
            <a:off x="5305157" y="5489128"/>
            <a:ext cx="1219624" cy="272143"/>
          </a:xfrm>
          <a:prstGeom prst="rect">
            <a:avLst/>
          </a:prstGeom>
          <a:noFill/>
        </p:spPr>
        <p:txBody>
          <a:bodyPr wrap="square" lIns="36000" rIns="36000" rtlCol="0" anchor="ctr">
            <a:noAutofit/>
          </a:bodyPr>
          <a:lstStyle/>
          <a:p>
            <a:r>
              <a:rPr lang="es-ES" sz="1400" dirty="0" smtClean="0"/>
              <a:t>FINANCE</a:t>
            </a:r>
          </a:p>
        </p:txBody>
      </p:sp>
      <p:sp>
        <p:nvSpPr>
          <p:cNvPr id="26" name="TextBox 25"/>
          <p:cNvSpPr txBox="1"/>
          <p:nvPr/>
        </p:nvSpPr>
        <p:spPr>
          <a:xfrm>
            <a:off x="6727863" y="5489128"/>
            <a:ext cx="1632353" cy="272143"/>
          </a:xfrm>
          <a:prstGeom prst="rect">
            <a:avLst/>
          </a:prstGeom>
          <a:noFill/>
        </p:spPr>
        <p:txBody>
          <a:bodyPr wrap="square" lIns="36000" rIns="36000" rtlCol="0" anchor="ctr">
            <a:noAutofit/>
          </a:bodyPr>
          <a:lstStyle/>
          <a:p>
            <a:r>
              <a:rPr lang="es-ES" sz="1400" dirty="0" smtClean="0"/>
              <a:t>PROCUREMENT</a:t>
            </a:r>
          </a:p>
        </p:txBody>
      </p:sp>
      <p:pic>
        <p:nvPicPr>
          <p:cNvPr id="27" name="Picture 8" descr="endesa_grande"/>
          <p:cNvPicPr>
            <a:picLocks noChangeAspect="1" noChangeArrowheads="1"/>
          </p:cNvPicPr>
          <p:nvPr/>
        </p:nvPicPr>
        <p:blipFill>
          <a:blip r:embed="rId3" cstate="email"/>
          <a:srcRect/>
          <a:stretch>
            <a:fillRect/>
          </a:stretch>
        </p:blipFill>
        <p:spPr bwMode="auto">
          <a:xfrm>
            <a:off x="2589752" y="2095383"/>
            <a:ext cx="350486" cy="381001"/>
          </a:xfrm>
          <a:prstGeom prst="rect">
            <a:avLst/>
          </a:prstGeom>
          <a:noFill/>
          <a:ln w="9525">
            <a:noFill/>
            <a:miter lim="800000"/>
            <a:headEnd/>
            <a:tailEnd/>
          </a:ln>
        </p:spPr>
      </p:pic>
      <p:pic>
        <p:nvPicPr>
          <p:cNvPr id="30"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00" t="10000" r="72184" b="79333"/>
          <a:stretch/>
        </p:blipFill>
        <p:spPr bwMode="auto">
          <a:xfrm>
            <a:off x="3367461" y="2910729"/>
            <a:ext cx="623816" cy="31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eon_logo1" descr="EON_W"/>
          <p:cNvPicPr>
            <a:picLocks noChangeAspect="1" noChangeArrowheads="1"/>
          </p:cNvPicPr>
          <p:nvPr/>
        </p:nvPicPr>
        <p:blipFill>
          <a:blip r:embed="rId5" cstate="print"/>
          <a:srcRect/>
          <a:stretch>
            <a:fillRect/>
          </a:stretch>
        </p:blipFill>
        <p:spPr bwMode="gray">
          <a:xfrm>
            <a:off x="3367461" y="3325074"/>
            <a:ext cx="623816" cy="188312"/>
          </a:xfrm>
          <a:prstGeom prst="rect">
            <a:avLst/>
          </a:prstGeom>
          <a:noFill/>
          <a:ln w="12700">
            <a:noFill/>
            <a:miter lim="800000"/>
            <a:headEnd/>
            <a:tailEnd type="none" w="med" len="lg"/>
          </a:ln>
        </p:spPr>
      </p:pic>
      <p:pic>
        <p:nvPicPr>
          <p:cNvPr id="4098" name="Picture 2" descr="http://www.detea.es/opencms75/export/sites/detea/galerias/imagenes/logosClientes/ED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1985" y="2107626"/>
            <a:ext cx="758612" cy="3247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endesa_grande"/>
          <p:cNvPicPr>
            <a:picLocks noChangeAspect="1" noChangeArrowheads="1"/>
          </p:cNvPicPr>
          <p:nvPr/>
        </p:nvPicPr>
        <p:blipFill>
          <a:blip r:embed="rId3" cstate="email"/>
          <a:srcRect/>
          <a:stretch>
            <a:fillRect/>
          </a:stretch>
        </p:blipFill>
        <p:spPr bwMode="auto">
          <a:xfrm>
            <a:off x="2559432" y="2892541"/>
            <a:ext cx="313240" cy="340512"/>
          </a:xfrm>
          <a:prstGeom prst="rect">
            <a:avLst/>
          </a:prstGeom>
          <a:noFill/>
          <a:ln w="9525">
            <a:noFill/>
            <a:miter lim="800000"/>
            <a:headEnd/>
            <a:tailEnd/>
          </a:ln>
        </p:spPr>
      </p:pic>
      <p:pic>
        <p:nvPicPr>
          <p:cNvPr id="36" name="Picture 2" descr="http://www.detea.es/opencms75/export/sites/detea/galerias/imagenes/logosClientes/ED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4354" y="3289950"/>
            <a:ext cx="572659" cy="2451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00" t="10000" r="72184" b="79333"/>
          <a:stretch/>
        </p:blipFill>
        <p:spPr bwMode="auto">
          <a:xfrm>
            <a:off x="3367461" y="3871409"/>
            <a:ext cx="623816" cy="31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eon_logo1" descr="EON_W"/>
          <p:cNvPicPr>
            <a:picLocks noChangeAspect="1" noChangeArrowheads="1"/>
          </p:cNvPicPr>
          <p:nvPr/>
        </p:nvPicPr>
        <p:blipFill>
          <a:blip r:embed="rId5" cstate="print"/>
          <a:srcRect/>
          <a:stretch>
            <a:fillRect/>
          </a:stretch>
        </p:blipFill>
        <p:spPr bwMode="gray">
          <a:xfrm>
            <a:off x="3367461" y="4285754"/>
            <a:ext cx="623816" cy="188312"/>
          </a:xfrm>
          <a:prstGeom prst="rect">
            <a:avLst/>
          </a:prstGeom>
          <a:noFill/>
          <a:ln w="12700">
            <a:noFill/>
            <a:miter lim="800000"/>
            <a:headEnd/>
            <a:tailEnd type="none" w="med" len="lg"/>
          </a:ln>
        </p:spPr>
      </p:pic>
      <p:pic>
        <p:nvPicPr>
          <p:cNvPr id="39" name="Picture 8" descr="endesa_grande"/>
          <p:cNvPicPr>
            <a:picLocks noChangeAspect="1" noChangeArrowheads="1"/>
          </p:cNvPicPr>
          <p:nvPr/>
        </p:nvPicPr>
        <p:blipFill>
          <a:blip r:embed="rId3" cstate="email"/>
          <a:srcRect/>
          <a:stretch>
            <a:fillRect/>
          </a:stretch>
        </p:blipFill>
        <p:spPr bwMode="auto">
          <a:xfrm>
            <a:off x="2559432" y="3853221"/>
            <a:ext cx="313240" cy="340512"/>
          </a:xfrm>
          <a:prstGeom prst="rect">
            <a:avLst/>
          </a:prstGeom>
          <a:noFill/>
          <a:ln w="9525">
            <a:noFill/>
            <a:miter lim="800000"/>
            <a:headEnd/>
            <a:tailEnd/>
          </a:ln>
        </p:spPr>
      </p:pic>
      <p:pic>
        <p:nvPicPr>
          <p:cNvPr id="40" name="Picture 2" descr="http://www.detea.es/opencms75/export/sites/detea/galerias/imagenes/logosClientes/ED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4354" y="4250630"/>
            <a:ext cx="572659" cy="245170"/>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p:cNvSpPr/>
          <p:nvPr/>
        </p:nvSpPr>
        <p:spPr bwMode="auto">
          <a:xfrm>
            <a:off x="5435600" y="2002966"/>
            <a:ext cx="45719" cy="267925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smtClean="0">
              <a:ln>
                <a:noFill/>
              </a:ln>
              <a:solidFill>
                <a:schemeClr val="tx1"/>
              </a:solidFill>
              <a:effectLst/>
              <a:latin typeface="Arial" pitchFamily="34" charset="0"/>
            </a:endParaRPr>
          </a:p>
        </p:txBody>
      </p:sp>
      <p:sp>
        <p:nvSpPr>
          <p:cNvPr id="51" name="TextBox 50"/>
          <p:cNvSpPr txBox="1"/>
          <p:nvPr/>
        </p:nvSpPr>
        <p:spPr>
          <a:xfrm>
            <a:off x="4580841" y="1792491"/>
            <a:ext cx="951279" cy="272143"/>
          </a:xfrm>
          <a:prstGeom prst="rect">
            <a:avLst/>
          </a:prstGeom>
          <a:noFill/>
        </p:spPr>
        <p:txBody>
          <a:bodyPr wrap="square" lIns="36000" rIns="36000" rtlCol="0" anchor="ctr">
            <a:noAutofit/>
          </a:bodyPr>
          <a:lstStyle/>
          <a:p>
            <a:r>
              <a:rPr lang="es-ES" sz="1000" dirty="0" smtClean="0"/>
              <a:t>SSCC</a:t>
            </a:r>
          </a:p>
        </p:txBody>
      </p:sp>
      <p:sp>
        <p:nvSpPr>
          <p:cNvPr id="52" name="TextBox 51"/>
          <p:cNvSpPr txBox="1"/>
          <p:nvPr/>
        </p:nvSpPr>
        <p:spPr>
          <a:xfrm>
            <a:off x="5365701" y="1792491"/>
            <a:ext cx="951279" cy="272143"/>
          </a:xfrm>
          <a:prstGeom prst="rect">
            <a:avLst/>
          </a:prstGeom>
          <a:noFill/>
        </p:spPr>
        <p:txBody>
          <a:bodyPr wrap="square" lIns="36000" rIns="36000" rtlCol="0" anchor="ctr">
            <a:noAutofit/>
          </a:bodyPr>
          <a:lstStyle/>
          <a:p>
            <a:r>
              <a:rPr lang="es-ES" sz="1000" dirty="0" smtClean="0"/>
              <a:t>SSTT</a:t>
            </a:r>
          </a:p>
        </p:txBody>
      </p:sp>
      <p:pic>
        <p:nvPicPr>
          <p:cNvPr id="53" name="eon_logo1" descr="EON_W"/>
          <p:cNvPicPr>
            <a:picLocks noChangeAspect="1" noChangeArrowheads="1"/>
          </p:cNvPicPr>
          <p:nvPr/>
        </p:nvPicPr>
        <p:blipFill>
          <a:blip r:embed="rId5" cstate="print"/>
          <a:srcRect/>
          <a:stretch>
            <a:fillRect/>
          </a:stretch>
        </p:blipFill>
        <p:spPr bwMode="gray">
          <a:xfrm>
            <a:off x="4815839" y="2311888"/>
            <a:ext cx="488901" cy="147585"/>
          </a:xfrm>
          <a:prstGeom prst="rect">
            <a:avLst/>
          </a:prstGeom>
          <a:noFill/>
          <a:ln w="12700">
            <a:noFill/>
            <a:miter lim="800000"/>
            <a:headEnd/>
            <a:tailEnd type="none" w="med" len="lg"/>
          </a:ln>
        </p:spPr>
      </p:pic>
      <p:pic>
        <p:nvPicPr>
          <p:cNvPr id="29" name="Imagen 11" descr="MarcaGN F.png"/>
          <p:cNvPicPr>
            <a:picLocks noChangeAspect="1"/>
          </p:cNvPicPr>
          <p:nvPr/>
        </p:nvPicPr>
        <p:blipFill>
          <a:blip r:embed="rId8" cstate="print"/>
          <a:srcRect/>
          <a:stretch>
            <a:fillRect/>
          </a:stretch>
        </p:blipFill>
        <p:spPr bwMode="auto">
          <a:xfrm>
            <a:off x="5102075" y="2025826"/>
            <a:ext cx="630698" cy="286490"/>
          </a:xfrm>
          <a:prstGeom prst="rect">
            <a:avLst/>
          </a:prstGeom>
          <a:solidFill>
            <a:schemeClr val="bg1"/>
          </a:solidFill>
          <a:ln w="9525">
            <a:noFill/>
            <a:miter lim="800000"/>
            <a:headEnd/>
            <a:tailEnd/>
          </a:ln>
        </p:spPr>
      </p:pic>
      <p:pic>
        <p:nvPicPr>
          <p:cNvPr id="55" name="Picture 8" descr="endesa_grande"/>
          <p:cNvPicPr>
            <a:picLocks noChangeAspect="1" noChangeArrowheads="1"/>
          </p:cNvPicPr>
          <p:nvPr/>
        </p:nvPicPr>
        <p:blipFill>
          <a:blip r:embed="rId3" cstate="email"/>
          <a:srcRect/>
          <a:stretch>
            <a:fillRect/>
          </a:stretch>
        </p:blipFill>
        <p:spPr bwMode="auto">
          <a:xfrm>
            <a:off x="4815839" y="2892541"/>
            <a:ext cx="313240" cy="340512"/>
          </a:xfrm>
          <a:prstGeom prst="rect">
            <a:avLst/>
          </a:prstGeom>
          <a:noFill/>
          <a:ln w="9525">
            <a:noFill/>
            <a:miter lim="800000"/>
            <a:headEnd/>
            <a:tailEnd/>
          </a:ln>
        </p:spPr>
      </p:pic>
      <p:pic>
        <p:nvPicPr>
          <p:cNvPr id="56"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500" t="10000" r="72184" b="79333"/>
          <a:stretch/>
        </p:blipFill>
        <p:spPr bwMode="auto">
          <a:xfrm>
            <a:off x="4972189" y="3890390"/>
            <a:ext cx="471561" cy="23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eon_logo1" descr="EON_W"/>
          <p:cNvPicPr>
            <a:picLocks noChangeAspect="1" noChangeArrowheads="1"/>
          </p:cNvPicPr>
          <p:nvPr/>
        </p:nvPicPr>
        <p:blipFill>
          <a:blip r:embed="rId5" cstate="print"/>
          <a:srcRect/>
          <a:stretch>
            <a:fillRect/>
          </a:stretch>
        </p:blipFill>
        <p:spPr bwMode="gray">
          <a:xfrm>
            <a:off x="4775218" y="4496948"/>
            <a:ext cx="445301" cy="134423"/>
          </a:xfrm>
          <a:prstGeom prst="rect">
            <a:avLst/>
          </a:prstGeom>
          <a:noFill/>
          <a:ln w="12700">
            <a:noFill/>
            <a:miter lim="800000"/>
            <a:headEnd/>
            <a:tailEnd type="none" w="med" len="lg"/>
          </a:ln>
        </p:spPr>
      </p:pic>
      <p:pic>
        <p:nvPicPr>
          <p:cNvPr id="58" name="Picture 8" descr="endesa_grande"/>
          <p:cNvPicPr>
            <a:picLocks noChangeAspect="1" noChangeArrowheads="1"/>
          </p:cNvPicPr>
          <p:nvPr/>
        </p:nvPicPr>
        <p:blipFill>
          <a:blip r:embed="rId3" cstate="email"/>
          <a:srcRect/>
          <a:stretch>
            <a:fillRect/>
          </a:stretch>
        </p:blipFill>
        <p:spPr bwMode="auto">
          <a:xfrm>
            <a:off x="4653357" y="3878432"/>
            <a:ext cx="279048" cy="303343"/>
          </a:xfrm>
          <a:prstGeom prst="rect">
            <a:avLst/>
          </a:prstGeom>
          <a:noFill/>
          <a:ln w="9525">
            <a:noFill/>
            <a:miter lim="800000"/>
            <a:headEnd/>
            <a:tailEnd/>
          </a:ln>
        </p:spPr>
      </p:pic>
      <p:pic>
        <p:nvPicPr>
          <p:cNvPr id="59" name="Picture 2" descr="http://www.detea.es/opencms75/export/sites/detea/galerias/imagenes/logosClientes/EDP.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23842" y="4240034"/>
            <a:ext cx="490618" cy="210046"/>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n 11" descr="MarcaGN F.png"/>
          <p:cNvPicPr>
            <a:picLocks noChangeAspect="1"/>
          </p:cNvPicPr>
          <p:nvPr/>
        </p:nvPicPr>
        <p:blipFill>
          <a:blip r:embed="rId8" cstate="print"/>
          <a:srcRect/>
          <a:stretch>
            <a:fillRect/>
          </a:stretch>
        </p:blipFill>
        <p:spPr bwMode="auto">
          <a:xfrm>
            <a:off x="6893977" y="2070436"/>
            <a:ext cx="489679" cy="222433"/>
          </a:xfrm>
          <a:prstGeom prst="rect">
            <a:avLst/>
          </a:prstGeom>
          <a:solidFill>
            <a:schemeClr val="bg1"/>
          </a:solidFill>
          <a:ln w="9525">
            <a:noFill/>
            <a:miter lim="800000"/>
            <a:headEnd/>
            <a:tailEnd/>
          </a:ln>
        </p:spPr>
      </p:pic>
      <p:pic>
        <p:nvPicPr>
          <p:cNvPr id="61" name="Picture 8" descr="endesa_grande"/>
          <p:cNvPicPr>
            <a:picLocks noChangeAspect="1" noChangeArrowheads="1"/>
          </p:cNvPicPr>
          <p:nvPr/>
        </p:nvPicPr>
        <p:blipFill>
          <a:blip r:embed="rId3" cstate="email"/>
          <a:srcRect/>
          <a:stretch>
            <a:fillRect/>
          </a:stretch>
        </p:blipFill>
        <p:spPr bwMode="auto">
          <a:xfrm>
            <a:off x="7502480" y="2070437"/>
            <a:ext cx="257739" cy="280178"/>
          </a:xfrm>
          <a:prstGeom prst="rect">
            <a:avLst/>
          </a:prstGeom>
          <a:noFill/>
          <a:ln w="9525">
            <a:noFill/>
            <a:miter lim="800000"/>
            <a:headEnd/>
            <a:tailEnd/>
          </a:ln>
        </p:spPr>
      </p:pic>
      <p:pic>
        <p:nvPicPr>
          <p:cNvPr id="62" name="Imagen 11" descr="MarcaGN F.png"/>
          <p:cNvPicPr>
            <a:picLocks noChangeAspect="1"/>
          </p:cNvPicPr>
          <p:nvPr/>
        </p:nvPicPr>
        <p:blipFill>
          <a:blip r:embed="rId8" cstate="print"/>
          <a:srcRect/>
          <a:stretch>
            <a:fillRect/>
          </a:stretch>
        </p:blipFill>
        <p:spPr bwMode="auto">
          <a:xfrm>
            <a:off x="9734778" y="1159111"/>
            <a:ext cx="630698" cy="286490"/>
          </a:xfrm>
          <a:prstGeom prst="rect">
            <a:avLst/>
          </a:prstGeom>
          <a:solidFill>
            <a:schemeClr val="bg1"/>
          </a:solidFill>
          <a:ln w="9525">
            <a:noFill/>
            <a:miter lim="800000"/>
            <a:headEnd/>
            <a:tailEnd/>
          </a:ln>
        </p:spPr>
      </p:pic>
      <p:pic>
        <p:nvPicPr>
          <p:cNvPr id="63" name="Picture 2" descr="http://www.detea.es/opencms75/export/sites/detea/galerias/imagenes/logosClientes/EDP.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55340" y="2070436"/>
            <a:ext cx="528085" cy="22608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endesa_grande"/>
          <p:cNvPicPr>
            <a:picLocks noChangeAspect="1" noChangeArrowheads="1"/>
          </p:cNvPicPr>
          <p:nvPr/>
        </p:nvPicPr>
        <p:blipFill>
          <a:blip r:embed="rId3" cstate="email"/>
          <a:srcRect/>
          <a:stretch>
            <a:fillRect/>
          </a:stretch>
        </p:blipFill>
        <p:spPr bwMode="auto">
          <a:xfrm>
            <a:off x="12398825" y="2025826"/>
            <a:ext cx="313240" cy="340512"/>
          </a:xfrm>
          <a:prstGeom prst="rect">
            <a:avLst/>
          </a:prstGeom>
          <a:noFill/>
          <a:ln w="9525">
            <a:noFill/>
            <a:miter lim="800000"/>
            <a:headEnd/>
            <a:tailEnd/>
          </a:ln>
        </p:spPr>
      </p:pic>
      <p:pic>
        <p:nvPicPr>
          <p:cNvPr id="65" name="Imagen 11" descr="MarcaGN F.png"/>
          <p:cNvPicPr>
            <a:picLocks noChangeAspect="1"/>
          </p:cNvPicPr>
          <p:nvPr/>
        </p:nvPicPr>
        <p:blipFill>
          <a:blip r:embed="rId8" cstate="print"/>
          <a:srcRect/>
          <a:stretch>
            <a:fillRect/>
          </a:stretch>
        </p:blipFill>
        <p:spPr bwMode="auto">
          <a:xfrm>
            <a:off x="14499818" y="1159111"/>
            <a:ext cx="630698" cy="286490"/>
          </a:xfrm>
          <a:prstGeom prst="rect">
            <a:avLst/>
          </a:prstGeom>
          <a:solidFill>
            <a:schemeClr val="bg1"/>
          </a:solidFill>
          <a:ln w="9525">
            <a:noFill/>
            <a:miter lim="800000"/>
            <a:headEnd/>
            <a:tailEnd/>
          </a:ln>
        </p:spPr>
      </p:pic>
      <p:pic>
        <p:nvPicPr>
          <p:cNvPr id="66" name="Picture 8" descr="endesa_grande"/>
          <p:cNvPicPr>
            <a:picLocks noChangeAspect="1" noChangeArrowheads="1"/>
          </p:cNvPicPr>
          <p:nvPr/>
        </p:nvPicPr>
        <p:blipFill>
          <a:blip r:embed="rId3" cstate="email"/>
          <a:srcRect/>
          <a:stretch>
            <a:fillRect/>
          </a:stretch>
        </p:blipFill>
        <p:spPr bwMode="auto">
          <a:xfrm>
            <a:off x="2911069" y="5799438"/>
            <a:ext cx="350486" cy="381001"/>
          </a:xfrm>
          <a:prstGeom prst="rect">
            <a:avLst/>
          </a:prstGeom>
          <a:noFill/>
          <a:ln w="9525">
            <a:noFill/>
            <a:miter lim="800000"/>
            <a:headEnd/>
            <a:tailEnd/>
          </a:ln>
        </p:spPr>
      </p:pic>
      <p:pic>
        <p:nvPicPr>
          <p:cNvPr id="67" name="Imagen 11" descr="MarcaGN F.png"/>
          <p:cNvPicPr>
            <a:picLocks noChangeAspect="1"/>
          </p:cNvPicPr>
          <p:nvPr/>
        </p:nvPicPr>
        <p:blipFill>
          <a:blip r:embed="rId8" cstate="print"/>
          <a:srcRect/>
          <a:stretch>
            <a:fillRect/>
          </a:stretch>
        </p:blipFill>
        <p:spPr bwMode="auto">
          <a:xfrm>
            <a:off x="4185141" y="5799438"/>
            <a:ext cx="630698" cy="286490"/>
          </a:xfrm>
          <a:prstGeom prst="rect">
            <a:avLst/>
          </a:prstGeom>
          <a:solidFill>
            <a:schemeClr val="bg1"/>
          </a:solidFill>
          <a:ln w="9525">
            <a:noFill/>
            <a:miter lim="800000"/>
            <a:headEnd/>
            <a:tailEnd/>
          </a:ln>
        </p:spPr>
      </p:pic>
      <p:pic>
        <p:nvPicPr>
          <p:cNvPr id="68" name="Picture 8" descr="endesa_grande"/>
          <p:cNvPicPr>
            <a:picLocks noChangeAspect="1" noChangeArrowheads="1"/>
          </p:cNvPicPr>
          <p:nvPr/>
        </p:nvPicPr>
        <p:blipFill>
          <a:blip r:embed="rId3" cstate="email"/>
          <a:srcRect/>
          <a:stretch>
            <a:fillRect/>
          </a:stretch>
        </p:blipFill>
        <p:spPr bwMode="auto">
          <a:xfrm>
            <a:off x="5666097" y="5799438"/>
            <a:ext cx="350486" cy="381001"/>
          </a:xfrm>
          <a:prstGeom prst="rect">
            <a:avLst/>
          </a:prstGeom>
          <a:noFill/>
          <a:ln w="9525">
            <a:noFill/>
            <a:miter lim="800000"/>
            <a:headEnd/>
            <a:tailEnd/>
          </a:ln>
        </p:spPr>
      </p:pic>
      <p:pic>
        <p:nvPicPr>
          <p:cNvPr id="69" name="eon_logo1" descr="EON_W"/>
          <p:cNvPicPr>
            <a:picLocks noChangeAspect="1" noChangeArrowheads="1"/>
          </p:cNvPicPr>
          <p:nvPr/>
        </p:nvPicPr>
        <p:blipFill>
          <a:blip r:embed="rId5" cstate="print"/>
          <a:srcRect/>
          <a:stretch>
            <a:fillRect/>
          </a:stretch>
        </p:blipFill>
        <p:spPr bwMode="gray">
          <a:xfrm>
            <a:off x="5536634" y="6267029"/>
            <a:ext cx="623816" cy="188312"/>
          </a:xfrm>
          <a:prstGeom prst="rect">
            <a:avLst/>
          </a:prstGeom>
          <a:noFill/>
          <a:ln w="12700">
            <a:noFill/>
            <a:miter lim="800000"/>
            <a:headEnd/>
            <a:tailEnd type="none" w="med" len="lg"/>
          </a:ln>
        </p:spPr>
      </p:pic>
      <p:pic>
        <p:nvPicPr>
          <p:cNvPr id="70" name="Imagen 11" descr="MarcaGN F.png"/>
          <p:cNvPicPr>
            <a:picLocks noChangeAspect="1"/>
          </p:cNvPicPr>
          <p:nvPr/>
        </p:nvPicPr>
        <p:blipFill>
          <a:blip r:embed="rId8" cstate="print"/>
          <a:srcRect/>
          <a:stretch>
            <a:fillRect/>
          </a:stretch>
        </p:blipFill>
        <p:spPr bwMode="auto">
          <a:xfrm>
            <a:off x="7277900" y="5744353"/>
            <a:ext cx="630698" cy="286490"/>
          </a:xfrm>
          <a:prstGeom prst="rect">
            <a:avLst/>
          </a:prstGeom>
          <a:solidFill>
            <a:schemeClr val="bg1"/>
          </a:solidFill>
          <a:ln w="9525">
            <a:noFill/>
            <a:miter lim="800000"/>
            <a:headEnd/>
            <a:tailEnd/>
          </a:ln>
        </p:spPr>
      </p:pic>
      <p:pic>
        <p:nvPicPr>
          <p:cNvPr id="71" name="Picture 8" descr="endesa_grande"/>
          <p:cNvPicPr>
            <a:picLocks noChangeAspect="1" noChangeArrowheads="1"/>
          </p:cNvPicPr>
          <p:nvPr/>
        </p:nvPicPr>
        <p:blipFill>
          <a:blip r:embed="rId3" cstate="email"/>
          <a:srcRect/>
          <a:stretch>
            <a:fillRect/>
          </a:stretch>
        </p:blipFill>
        <p:spPr bwMode="auto">
          <a:xfrm>
            <a:off x="7502480" y="6089065"/>
            <a:ext cx="350486" cy="381001"/>
          </a:xfrm>
          <a:prstGeom prst="rect">
            <a:avLst/>
          </a:prstGeom>
          <a:noFill/>
          <a:ln w="9525">
            <a:noFill/>
            <a:miter lim="800000"/>
            <a:headEnd/>
            <a:tailEnd/>
          </a:ln>
        </p:spPr>
      </p:pic>
      <p:sp>
        <p:nvSpPr>
          <p:cNvPr id="72" name="Rectangle 2"/>
          <p:cNvSpPr txBox="1">
            <a:spLocks noChangeArrowheads="1"/>
          </p:cNvSpPr>
          <p:nvPr/>
        </p:nvSpPr>
        <p:spPr bwMode="auto">
          <a:xfrm>
            <a:off x="225631" y="248725"/>
            <a:ext cx="7454694" cy="42183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III. </a:t>
            </a:r>
            <a:r>
              <a:rPr lang="es-ES" sz="2400" dirty="0" smtClean="0"/>
              <a:t>Presencia de Accenture en Utilities españolas </a:t>
            </a:r>
            <a:br>
              <a:rPr lang="es-ES" sz="2400" dirty="0" smtClean="0"/>
            </a:br>
            <a:endParaRPr lang="es-ES" sz="2400" dirty="0"/>
          </a:p>
        </p:txBody>
      </p:sp>
    </p:spTree>
    <p:extLst>
      <p:ext uri="{BB962C8B-B14F-4D97-AF65-F5344CB8AC3E}">
        <p14:creationId xmlns:p14="http://schemas.microsoft.com/office/powerpoint/2010/main" val="424901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0" y="248725"/>
            <a:ext cx="9680369"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rPr>
              <a:t>I. Introducción: Funcionamiento de los Sistemas Eléctricos</a:t>
            </a:r>
            <a:endParaRPr lang="es-ES" kern="1200" dirty="0" smtClean="0">
              <a:latin typeface="Arial" pitchFamily="34" charset="0"/>
              <a:ea typeface="+mn-ea"/>
              <a:cs typeface="+mn-cs"/>
            </a:endParaRPr>
          </a:p>
        </p:txBody>
      </p:sp>
      <p:pic>
        <p:nvPicPr>
          <p:cNvPr id="17413" name="Picture 5"/>
          <p:cNvPicPr>
            <a:picLocks noChangeAspect="1" noChangeArrowheads="1"/>
          </p:cNvPicPr>
          <p:nvPr/>
        </p:nvPicPr>
        <p:blipFill>
          <a:blip r:embed="rId3" cstate="print"/>
          <a:srcRect/>
          <a:stretch>
            <a:fillRect/>
          </a:stretch>
        </p:blipFill>
        <p:spPr bwMode="auto">
          <a:xfrm>
            <a:off x="3660350" y="1425042"/>
            <a:ext cx="6136695" cy="5047015"/>
          </a:xfrm>
          <a:prstGeom prst="rect">
            <a:avLst/>
          </a:prstGeom>
          <a:noFill/>
          <a:ln w="9525">
            <a:noFill/>
            <a:miter lim="800000"/>
            <a:headEnd/>
            <a:tailEnd/>
          </a:ln>
        </p:spPr>
      </p:pic>
      <p:sp>
        <p:nvSpPr>
          <p:cNvPr id="15" name="TextBox 14"/>
          <p:cNvSpPr txBox="1"/>
          <p:nvPr/>
        </p:nvSpPr>
        <p:spPr>
          <a:xfrm>
            <a:off x="5783186" y="1828806"/>
            <a:ext cx="1009402" cy="641267"/>
          </a:xfrm>
          <a:prstGeom prst="rect">
            <a:avLst/>
          </a:prstGeom>
          <a:solidFill>
            <a:schemeClr val="bg1"/>
          </a:solidFill>
        </p:spPr>
        <p:txBody>
          <a:bodyPr wrap="square" lIns="36000" rIns="36000" rtlCol="0">
            <a:noAutofit/>
          </a:bodyPr>
          <a:lstStyle/>
          <a:p>
            <a:pPr algn="l"/>
            <a:r>
              <a:rPr lang="es-ES" sz="1200" dirty="0" smtClean="0"/>
              <a:t>Subestación </a:t>
            </a:r>
          </a:p>
          <a:p>
            <a:pPr algn="l"/>
            <a:r>
              <a:rPr lang="es-ES" sz="1200" dirty="0" smtClean="0"/>
              <a:t>         de Transporte</a:t>
            </a:r>
          </a:p>
        </p:txBody>
      </p:sp>
      <p:sp>
        <p:nvSpPr>
          <p:cNvPr id="16" name="TextBox 15"/>
          <p:cNvSpPr txBox="1"/>
          <p:nvPr/>
        </p:nvSpPr>
        <p:spPr>
          <a:xfrm>
            <a:off x="5519950" y="5781310"/>
            <a:ext cx="1009402" cy="641267"/>
          </a:xfrm>
          <a:prstGeom prst="rect">
            <a:avLst/>
          </a:prstGeom>
          <a:solidFill>
            <a:schemeClr val="bg1"/>
          </a:solidFill>
        </p:spPr>
        <p:txBody>
          <a:bodyPr wrap="square" lIns="36000" rIns="36000" rtlCol="0">
            <a:noAutofit/>
          </a:bodyPr>
          <a:lstStyle/>
          <a:p>
            <a:pPr algn="l"/>
            <a:r>
              <a:rPr lang="es-ES" sz="1200" dirty="0" smtClean="0"/>
              <a:t>Subestación </a:t>
            </a:r>
          </a:p>
          <a:p>
            <a:pPr algn="l"/>
            <a:r>
              <a:rPr lang="es-ES" sz="1200" dirty="0" smtClean="0"/>
              <a:t>         de Distribución</a:t>
            </a:r>
          </a:p>
        </p:txBody>
      </p:sp>
      <p:sp>
        <p:nvSpPr>
          <p:cNvPr id="17" name="TextBox 16"/>
          <p:cNvSpPr txBox="1"/>
          <p:nvPr/>
        </p:nvSpPr>
        <p:spPr>
          <a:xfrm>
            <a:off x="3784172" y="1551714"/>
            <a:ext cx="1357746" cy="419593"/>
          </a:xfrm>
          <a:prstGeom prst="rect">
            <a:avLst/>
          </a:prstGeom>
          <a:solidFill>
            <a:schemeClr val="bg1"/>
          </a:solidFill>
        </p:spPr>
        <p:txBody>
          <a:bodyPr wrap="square" lIns="36000" rIns="36000" rtlCol="0">
            <a:noAutofit/>
          </a:bodyPr>
          <a:lstStyle/>
          <a:p>
            <a:r>
              <a:rPr lang="es-ES" sz="1200" dirty="0" smtClean="0"/>
              <a:t>Central Térmica de Generación</a:t>
            </a:r>
          </a:p>
        </p:txBody>
      </p:sp>
      <p:sp>
        <p:nvSpPr>
          <p:cNvPr id="18" name="TextBox 17"/>
          <p:cNvSpPr txBox="1"/>
          <p:nvPr/>
        </p:nvSpPr>
        <p:spPr>
          <a:xfrm>
            <a:off x="7499160" y="2262256"/>
            <a:ext cx="1145978" cy="279072"/>
          </a:xfrm>
          <a:prstGeom prst="rect">
            <a:avLst/>
          </a:prstGeom>
          <a:solidFill>
            <a:schemeClr val="bg1"/>
          </a:solidFill>
        </p:spPr>
        <p:txBody>
          <a:bodyPr wrap="square" lIns="36000" rIns="36000" rtlCol="0">
            <a:noAutofit/>
          </a:bodyPr>
          <a:lstStyle/>
          <a:p>
            <a:pPr algn="l"/>
            <a:r>
              <a:rPr lang="es-ES" sz="1200" dirty="0" smtClean="0"/>
              <a:t>Parque Eólico</a:t>
            </a:r>
          </a:p>
        </p:txBody>
      </p:sp>
      <p:sp>
        <p:nvSpPr>
          <p:cNvPr id="19" name="TextBox 18"/>
          <p:cNvSpPr txBox="1"/>
          <p:nvPr/>
        </p:nvSpPr>
        <p:spPr>
          <a:xfrm>
            <a:off x="4373976" y="3800110"/>
            <a:ext cx="1456714" cy="190004"/>
          </a:xfrm>
          <a:prstGeom prst="rect">
            <a:avLst/>
          </a:prstGeom>
          <a:solidFill>
            <a:schemeClr val="bg1"/>
          </a:solidFill>
        </p:spPr>
        <p:txBody>
          <a:bodyPr wrap="square" lIns="36000" rIns="36000" rtlCol="0">
            <a:noAutofit/>
          </a:bodyPr>
          <a:lstStyle/>
          <a:p>
            <a:pPr algn="l"/>
            <a:r>
              <a:rPr lang="es-ES" sz="1200" dirty="0" smtClean="0"/>
              <a:t>Red de Transporte</a:t>
            </a:r>
          </a:p>
        </p:txBody>
      </p:sp>
      <p:sp>
        <p:nvSpPr>
          <p:cNvPr id="20" name="TextBox 19"/>
          <p:cNvSpPr txBox="1"/>
          <p:nvPr/>
        </p:nvSpPr>
        <p:spPr>
          <a:xfrm>
            <a:off x="7435830" y="4391895"/>
            <a:ext cx="1601194" cy="239487"/>
          </a:xfrm>
          <a:prstGeom prst="rect">
            <a:avLst/>
          </a:prstGeom>
          <a:solidFill>
            <a:schemeClr val="bg1"/>
          </a:solidFill>
        </p:spPr>
        <p:txBody>
          <a:bodyPr wrap="square" lIns="36000" rIns="36000" rtlCol="0">
            <a:noAutofit/>
          </a:bodyPr>
          <a:lstStyle/>
          <a:p>
            <a:pPr algn="l"/>
            <a:r>
              <a:rPr lang="es-ES" sz="1200" dirty="0" smtClean="0"/>
              <a:t>Red de Distribución</a:t>
            </a:r>
          </a:p>
        </p:txBody>
      </p:sp>
      <p:sp>
        <p:nvSpPr>
          <p:cNvPr id="21" name="TextBox 20"/>
          <p:cNvSpPr txBox="1"/>
          <p:nvPr/>
        </p:nvSpPr>
        <p:spPr>
          <a:xfrm>
            <a:off x="8696589" y="2877793"/>
            <a:ext cx="827323" cy="447305"/>
          </a:xfrm>
          <a:prstGeom prst="rect">
            <a:avLst/>
          </a:prstGeom>
          <a:solidFill>
            <a:schemeClr val="bg1"/>
          </a:solidFill>
        </p:spPr>
        <p:txBody>
          <a:bodyPr wrap="square" lIns="36000" rIns="36000" rtlCol="0">
            <a:noAutofit/>
          </a:bodyPr>
          <a:lstStyle/>
          <a:p>
            <a:pPr algn="l"/>
            <a:r>
              <a:rPr lang="es-ES" sz="1200" dirty="0" smtClean="0"/>
              <a:t>Consumo Industrial</a:t>
            </a:r>
          </a:p>
        </p:txBody>
      </p:sp>
      <p:sp>
        <p:nvSpPr>
          <p:cNvPr id="22" name="TextBox 21"/>
          <p:cNvSpPr txBox="1"/>
          <p:nvPr/>
        </p:nvSpPr>
        <p:spPr>
          <a:xfrm>
            <a:off x="8777737" y="4752115"/>
            <a:ext cx="900555" cy="447305"/>
          </a:xfrm>
          <a:prstGeom prst="rect">
            <a:avLst/>
          </a:prstGeom>
          <a:solidFill>
            <a:schemeClr val="bg1"/>
          </a:solidFill>
        </p:spPr>
        <p:txBody>
          <a:bodyPr wrap="square" lIns="36000" rIns="36000" rtlCol="0">
            <a:noAutofit/>
          </a:bodyPr>
          <a:lstStyle/>
          <a:p>
            <a:r>
              <a:rPr lang="es-ES" sz="1200" dirty="0" smtClean="0"/>
              <a:t>Consumo Doméstico</a:t>
            </a:r>
          </a:p>
        </p:txBody>
      </p:sp>
      <p:sp>
        <p:nvSpPr>
          <p:cNvPr id="23" name="Rectangle 9"/>
          <p:cNvSpPr txBox="1">
            <a:spLocks noChangeArrowheads="1"/>
          </p:cNvSpPr>
          <p:nvPr/>
        </p:nvSpPr>
        <p:spPr bwMode="auto">
          <a:xfrm>
            <a:off x="-89497" y="1372500"/>
            <a:ext cx="3693876" cy="394174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	</a:t>
            </a:r>
            <a:r>
              <a:rPr kumimoji="0" lang="es-ES" sz="2000" i="0" u="none" strike="noStrike" kern="0" cap="none" spc="0" normalizeH="0" baseline="0" noProof="0" dirty="0" smtClean="0">
                <a:ln>
                  <a:noFill/>
                </a:ln>
                <a:solidFill>
                  <a:srgbClr val="000066"/>
                </a:solidFill>
                <a:effectLst/>
                <a:uLnTx/>
                <a:uFillTx/>
                <a:latin typeface="+mn-lt"/>
              </a:rPr>
              <a:t>Características</a:t>
            </a:r>
            <a:r>
              <a:rPr kumimoji="0" lang="es-ES" sz="2000" i="0" u="none" strike="noStrike" kern="0" cap="none" spc="0" normalizeH="0" noProof="0" dirty="0" smtClean="0">
                <a:ln>
                  <a:noFill/>
                </a:ln>
                <a:solidFill>
                  <a:srgbClr val="000066"/>
                </a:solidFill>
                <a:effectLst/>
                <a:uLnTx/>
                <a:uFillTx/>
                <a:latin typeface="+mn-lt"/>
              </a:rPr>
              <a:t> de los Sistemas Eléctricos</a:t>
            </a:r>
            <a:r>
              <a:rPr kumimoji="0" lang="es-ES" sz="2000" i="0" u="none" strike="noStrike" kern="0" cap="none" spc="0" normalizeH="0" baseline="0" noProof="0" dirty="0" smtClean="0">
                <a:ln>
                  <a:noFill/>
                </a:ln>
                <a:solidFill>
                  <a:srgbClr val="000066"/>
                </a:solidFill>
                <a:effectLst/>
                <a:uLnTx/>
                <a:uFillTx/>
                <a:latin typeface="+mn-lt"/>
              </a:rPr>
              <a:t>:</a:t>
            </a:r>
          </a:p>
          <a:p>
            <a:pPr marL="539750" lvl="1" indent="-273050" algn="l" eaLnBrk="0" hangingPunct="0">
              <a:spcBef>
                <a:spcPct val="20000"/>
              </a:spcBef>
              <a:buClr>
                <a:srgbClr val="FF0000"/>
              </a:buClr>
              <a:buFont typeface="Wingdings" pitchFamily="2" charset="2"/>
              <a:buChar char="ü"/>
            </a:pPr>
            <a:r>
              <a:rPr lang="es-ES" kern="0" dirty="0" smtClean="0">
                <a:solidFill>
                  <a:srgbClr val="000066"/>
                </a:solidFill>
              </a:rPr>
              <a:t>De gran tamaño</a:t>
            </a:r>
          </a:p>
          <a:p>
            <a:pPr marL="539750" lvl="1" indent="-273050" algn="l" eaLnBrk="0" hangingPunct="0">
              <a:spcBef>
                <a:spcPct val="20000"/>
              </a:spcBef>
              <a:buClr>
                <a:srgbClr val="FF0000"/>
              </a:buClr>
              <a:buFont typeface="Wingdings" pitchFamily="2" charset="2"/>
              <a:buChar char="ü"/>
            </a:pPr>
            <a:r>
              <a:rPr lang="es-ES" kern="0" dirty="0" smtClean="0">
                <a:solidFill>
                  <a:srgbClr val="000066"/>
                </a:solidFill>
                <a:latin typeface="+mn-lt"/>
              </a:rPr>
              <a:t>Dinámicos </a:t>
            </a:r>
            <a:r>
              <a:rPr lang="es-ES" kern="0" dirty="0" smtClean="0">
                <a:solidFill>
                  <a:srgbClr val="000066"/>
                </a:solidFill>
              </a:rPr>
              <a:t>(equilibrio constante entre generación y demanda)</a:t>
            </a:r>
          </a:p>
          <a:p>
            <a:pPr marL="539750" lvl="1" indent="-273050" algn="l" eaLnBrk="0" hangingPunct="0">
              <a:spcBef>
                <a:spcPct val="20000"/>
              </a:spcBef>
              <a:buClr>
                <a:srgbClr val="FF0000"/>
              </a:buClr>
              <a:buFont typeface="Wingdings" pitchFamily="2" charset="2"/>
              <a:buChar char="ü"/>
            </a:pPr>
            <a:r>
              <a:rPr lang="es-ES" kern="0" dirty="0" smtClean="0">
                <a:solidFill>
                  <a:srgbClr val="000066"/>
                </a:solidFill>
              </a:rPr>
              <a:t>Fallo de cualquier elemento puede provocar perturbaciones en todo el sistema</a:t>
            </a:r>
            <a:endParaRPr lang="es-ES" kern="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kern="0" dirty="0" smtClean="0">
                <a:solidFill>
                  <a:srgbClr val="000066"/>
                </a:solidFill>
                <a:latin typeface="+mn-lt"/>
              </a:rPr>
              <a:t>Complejos</a:t>
            </a: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kern="0" dirty="0" smtClean="0">
                <a:solidFill>
                  <a:srgbClr val="000066"/>
                </a:solidFill>
                <a:latin typeface="+mn-lt"/>
              </a:rPr>
              <a:t>Intensivos en capital y con periodos prolongados de recuperación de las inversiones</a:t>
            </a:r>
          </a:p>
        </p:txBody>
      </p:sp>
      <p:sp>
        <p:nvSpPr>
          <p:cNvPr id="24" name="TextBox 23"/>
          <p:cNvSpPr txBox="1"/>
          <p:nvPr/>
        </p:nvSpPr>
        <p:spPr>
          <a:xfrm>
            <a:off x="3796049" y="5399319"/>
            <a:ext cx="1009402" cy="467097"/>
          </a:xfrm>
          <a:prstGeom prst="rect">
            <a:avLst/>
          </a:prstGeom>
          <a:solidFill>
            <a:schemeClr val="bg1"/>
          </a:solidFill>
        </p:spPr>
        <p:txBody>
          <a:bodyPr wrap="square" lIns="36000" rIns="36000" rtlCol="0">
            <a:noAutofit/>
          </a:bodyPr>
          <a:lstStyle/>
          <a:p>
            <a:r>
              <a:rPr lang="es-ES" sz="1200" dirty="0" smtClean="0"/>
              <a:t>Centro de Control</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0" y="248725"/>
            <a:ext cx="9680369" cy="1008063"/>
          </a:xfrm>
          <a:noFill/>
          <a:ln w="9525" algn="ctr">
            <a:noFill/>
            <a:miter lim="800000"/>
            <a:headEnd/>
            <a:tailEnd/>
          </a:ln>
        </p:spPr>
        <p:txBody>
          <a:bodyPr lIns="0" tIns="0" rIns="0" bIns="0"/>
          <a:lstStyle/>
          <a:p>
            <a:pPr marL="355600" lvl="2">
              <a:defRPr/>
            </a:pPr>
            <a:r>
              <a:rPr lang="es-ES" sz="2400" kern="1200" dirty="0" smtClean="0"/>
              <a:t>I. Introducción: Regulación tradicional y en competencia del Sector Eléctrico</a:t>
            </a:r>
            <a:br>
              <a:rPr lang="es-ES" sz="2400" kern="1200" dirty="0" smtClean="0"/>
            </a:br>
            <a:endParaRPr lang="es-ES" kern="1200" dirty="0" smtClean="0">
              <a:ea typeface="+mn-ea"/>
              <a:cs typeface="+mn-cs"/>
            </a:endParaRPr>
          </a:p>
        </p:txBody>
      </p:sp>
      <p:pic>
        <p:nvPicPr>
          <p:cNvPr id="38916" name="Picture 4"/>
          <p:cNvPicPr>
            <a:picLocks noChangeAspect="1" noChangeArrowheads="1"/>
          </p:cNvPicPr>
          <p:nvPr/>
        </p:nvPicPr>
        <p:blipFill>
          <a:blip r:embed="rId3" cstate="print"/>
          <a:srcRect/>
          <a:stretch>
            <a:fillRect/>
          </a:stretch>
        </p:blipFill>
        <p:spPr bwMode="auto">
          <a:xfrm>
            <a:off x="5676407" y="1316978"/>
            <a:ext cx="4726381" cy="1594447"/>
          </a:xfrm>
          <a:prstGeom prst="rect">
            <a:avLst/>
          </a:prstGeom>
          <a:noFill/>
          <a:ln w="9525">
            <a:noFill/>
            <a:miter lim="800000"/>
            <a:headEnd/>
            <a:tailEnd/>
          </a:ln>
          <a:effectLst/>
        </p:spPr>
      </p:pic>
      <p:pic>
        <p:nvPicPr>
          <p:cNvPr id="38917" name="Picture 5"/>
          <p:cNvPicPr>
            <a:picLocks noChangeAspect="1" noChangeArrowheads="1"/>
          </p:cNvPicPr>
          <p:nvPr/>
        </p:nvPicPr>
        <p:blipFill>
          <a:blip r:embed="rId4" cstate="print"/>
          <a:srcRect/>
          <a:stretch>
            <a:fillRect/>
          </a:stretch>
        </p:blipFill>
        <p:spPr bwMode="auto">
          <a:xfrm>
            <a:off x="5688283" y="3148119"/>
            <a:ext cx="4270165" cy="3213100"/>
          </a:xfrm>
          <a:prstGeom prst="rect">
            <a:avLst/>
          </a:prstGeom>
          <a:noFill/>
          <a:ln w="9525">
            <a:noFill/>
            <a:miter lim="800000"/>
            <a:headEnd/>
            <a:tailEnd/>
          </a:ln>
          <a:effectLst/>
        </p:spPr>
      </p:pic>
      <p:sp>
        <p:nvSpPr>
          <p:cNvPr id="74" name="Rectangle 9"/>
          <p:cNvSpPr txBox="1">
            <a:spLocks noChangeArrowheads="1"/>
          </p:cNvSpPr>
          <p:nvPr/>
        </p:nvSpPr>
        <p:spPr bwMode="auto">
          <a:xfrm>
            <a:off x="-60026" y="1225996"/>
            <a:ext cx="5617678" cy="15367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	</a:t>
            </a:r>
            <a:r>
              <a:rPr kumimoji="0" lang="es-ES" sz="1600" b="0" i="0" u="none" strike="noStrike" kern="0" cap="none" spc="0" normalizeH="0" baseline="0" noProof="0" dirty="0" smtClean="0">
                <a:ln>
                  <a:noFill/>
                </a:ln>
                <a:solidFill>
                  <a:srgbClr val="000066"/>
                </a:solidFill>
                <a:effectLst/>
                <a:uLnTx/>
                <a:uFillTx/>
                <a:latin typeface="+mn-lt"/>
              </a:rPr>
              <a:t>La</a:t>
            </a:r>
            <a:r>
              <a:rPr kumimoji="0" lang="es-ES" sz="1600" b="0" i="0" u="none" strike="noStrike" kern="0" cap="none" spc="0" normalizeH="0" noProof="0" dirty="0" smtClean="0">
                <a:ln>
                  <a:noFill/>
                </a:ln>
                <a:solidFill>
                  <a:srgbClr val="000066"/>
                </a:solidFill>
                <a:effectLst/>
                <a:uLnTx/>
                <a:uFillTx/>
                <a:latin typeface="+mn-lt"/>
              </a:rPr>
              <a:t> </a:t>
            </a:r>
            <a:r>
              <a:rPr kumimoji="0" lang="es-ES" sz="1600" i="0" u="none" strike="noStrike" kern="0" cap="none" spc="0" normalizeH="0" noProof="0" dirty="0" smtClean="0">
                <a:ln>
                  <a:noFill/>
                </a:ln>
                <a:solidFill>
                  <a:srgbClr val="000066"/>
                </a:solidFill>
                <a:effectLst/>
                <a:uLnTx/>
                <a:uFillTx/>
                <a:latin typeface="+mn-lt"/>
              </a:rPr>
              <a:t>regulación tradicional </a:t>
            </a:r>
            <a:r>
              <a:rPr kumimoji="0" lang="es-ES" sz="1600" b="0" i="0" u="none" strike="noStrike" kern="0" cap="none" spc="0" normalizeH="0" noProof="0" dirty="0" smtClean="0">
                <a:ln>
                  <a:noFill/>
                </a:ln>
                <a:solidFill>
                  <a:srgbClr val="000066"/>
                </a:solidFill>
                <a:effectLst/>
                <a:uLnTx/>
                <a:uFillTx/>
                <a:latin typeface="+mn-lt"/>
              </a:rPr>
              <a:t>es la correspondiente a un </a:t>
            </a:r>
            <a:r>
              <a:rPr kumimoji="0" lang="es-ES" sz="1600" i="0" u="none" strike="noStrike" kern="0" cap="none" spc="0" normalizeH="0" noProof="0" dirty="0" smtClean="0">
                <a:ln>
                  <a:noFill/>
                </a:ln>
                <a:solidFill>
                  <a:srgbClr val="000066"/>
                </a:solidFill>
                <a:effectLst/>
                <a:uLnTx/>
                <a:uFillTx/>
                <a:latin typeface="+mn-lt"/>
              </a:rPr>
              <a:t>servicio público </a:t>
            </a:r>
            <a:r>
              <a:rPr kumimoji="0" lang="es-ES" sz="1600" b="0" i="0" u="none" strike="noStrike" kern="0" cap="none" spc="0" normalizeH="0" noProof="0" dirty="0" smtClean="0">
                <a:ln>
                  <a:noFill/>
                </a:ln>
                <a:solidFill>
                  <a:srgbClr val="000066"/>
                </a:solidFill>
                <a:effectLst/>
                <a:uLnTx/>
                <a:uFillTx/>
                <a:latin typeface="+mn-lt"/>
              </a:rPr>
              <a:t>prestado en condiciones de </a:t>
            </a:r>
            <a:r>
              <a:rPr kumimoji="0" lang="es-ES" sz="1600" i="0" u="none" strike="noStrike" kern="0" cap="none" spc="0" normalizeH="0" noProof="0" dirty="0" smtClean="0">
                <a:ln>
                  <a:noFill/>
                </a:ln>
                <a:solidFill>
                  <a:srgbClr val="000066"/>
                </a:solidFill>
                <a:effectLst/>
                <a:uLnTx/>
                <a:uFillTx/>
                <a:latin typeface="+mn-lt"/>
              </a:rPr>
              <a:t>monopolio</a:t>
            </a:r>
            <a:r>
              <a:rPr kumimoji="0" lang="es-ES" sz="1600" b="0" i="0" u="none" strike="noStrike" kern="0" cap="none" spc="0" normalizeH="0" noProof="0" dirty="0" smtClean="0">
                <a:ln>
                  <a:noFill/>
                </a:ln>
                <a:solidFill>
                  <a:srgbClr val="000066"/>
                </a:solidFill>
                <a:effectLst/>
                <a:uLnTx/>
                <a:uFillTx/>
                <a:latin typeface="+mn-lt"/>
              </a:rPr>
              <a:t>:</a:t>
            </a:r>
            <a:endParaRPr kumimoji="0" lang="es-ES" sz="1600" b="0" i="0" u="none" strike="noStrike" kern="0" cap="none" spc="0" normalizeH="0" baseline="0" noProof="0" dirty="0" smtClean="0">
              <a:ln>
                <a:noFill/>
              </a:ln>
              <a:solidFill>
                <a:srgbClr val="000066"/>
              </a:solidFill>
              <a:effectLst/>
              <a:uLnTx/>
              <a:uFillTx/>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kumimoji="0" lang="es-ES" sz="1400" i="0" u="none" strike="noStrike" kern="0" cap="none" spc="0" normalizeH="0" baseline="0" noProof="0" dirty="0" smtClean="0">
                <a:ln>
                  <a:noFill/>
                </a:ln>
                <a:solidFill>
                  <a:srgbClr val="000066"/>
                </a:solidFill>
                <a:effectLst/>
                <a:uLnTx/>
                <a:uFillTx/>
                <a:latin typeface="+mn-lt"/>
              </a:rPr>
              <a:t>Garantía</a:t>
            </a:r>
            <a:r>
              <a:rPr kumimoji="0" lang="es-ES" sz="1400" i="0" u="none" strike="noStrike" kern="0" cap="none" spc="0" normalizeH="0" noProof="0" dirty="0" smtClean="0">
                <a:ln>
                  <a:noFill/>
                </a:ln>
                <a:solidFill>
                  <a:srgbClr val="000066"/>
                </a:solidFill>
                <a:effectLst/>
                <a:uLnTx/>
                <a:uFillTx/>
                <a:latin typeface="+mn-lt"/>
              </a:rPr>
              <a:t> de la franquicia de suministro </a:t>
            </a:r>
            <a:r>
              <a:rPr kumimoji="0" lang="es-ES" sz="1400" b="0" i="0" u="none" strike="noStrike" kern="0" cap="none" spc="0" normalizeH="0" noProof="0" dirty="0" smtClean="0">
                <a:ln>
                  <a:noFill/>
                </a:ln>
                <a:solidFill>
                  <a:srgbClr val="000066"/>
                </a:solidFill>
                <a:effectLst/>
                <a:uLnTx/>
                <a:uFillTx/>
                <a:latin typeface="+mn-lt"/>
              </a:rPr>
              <a:t>a la empresa eléctrica (típicamente </a:t>
            </a:r>
            <a:r>
              <a:rPr kumimoji="0" lang="es-ES" sz="1400" i="0" u="none" strike="noStrike" kern="0" cap="none" spc="0" normalizeH="0" noProof="0" dirty="0" smtClean="0">
                <a:ln>
                  <a:noFill/>
                </a:ln>
                <a:solidFill>
                  <a:srgbClr val="000066"/>
                </a:solidFill>
                <a:effectLst/>
                <a:uLnTx/>
                <a:uFillTx/>
                <a:latin typeface="+mn-lt"/>
              </a:rPr>
              <a:t>verticalmente integrada</a:t>
            </a:r>
            <a:r>
              <a:rPr kumimoji="0" lang="es-ES" sz="1400" b="0" i="0" u="none" strike="noStrike" kern="0" cap="none" spc="0" normalizeH="0" noProof="0" dirty="0" smtClean="0">
                <a:ln>
                  <a:noFill/>
                </a:ln>
                <a:solidFill>
                  <a:srgbClr val="000066"/>
                </a:solidFill>
                <a:effectLst/>
                <a:uLnTx/>
                <a:uFillTx/>
                <a:latin typeface="+mn-lt"/>
              </a:rPr>
              <a:t>)</a:t>
            </a:r>
            <a:endParaRPr lang="es-ES" sz="1400" kern="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sz="1400" kern="0" dirty="0" smtClean="0">
                <a:solidFill>
                  <a:srgbClr val="000066"/>
                </a:solidFill>
                <a:latin typeface="+mn-lt"/>
              </a:rPr>
              <a:t>Regulación de los precios </a:t>
            </a:r>
            <a:r>
              <a:rPr lang="es-ES" sz="1400" b="0" kern="0" dirty="0" smtClean="0">
                <a:solidFill>
                  <a:srgbClr val="000066"/>
                </a:solidFill>
                <a:latin typeface="+mn-lt"/>
              </a:rPr>
              <a:t>atendiendo normalmente a los costes incurridos en proporcionar el servicio</a:t>
            </a:r>
            <a:endParaRPr kumimoji="0" lang="es-ES" sz="1400" b="0" i="0" u="none" strike="noStrike" kern="0" cap="none" spc="0" normalizeH="0" baseline="0" noProof="0" dirty="0" smtClean="0">
              <a:ln>
                <a:noFill/>
              </a:ln>
              <a:solidFill>
                <a:srgbClr val="000066"/>
              </a:solidFill>
              <a:effectLst/>
              <a:uLnTx/>
              <a:uFillTx/>
              <a:latin typeface="+mn-lt"/>
            </a:endParaRPr>
          </a:p>
        </p:txBody>
      </p:sp>
      <p:sp>
        <p:nvSpPr>
          <p:cNvPr id="76" name="Rectangle 9"/>
          <p:cNvSpPr txBox="1">
            <a:spLocks noChangeArrowheads="1"/>
          </p:cNvSpPr>
          <p:nvPr/>
        </p:nvSpPr>
        <p:spPr bwMode="auto">
          <a:xfrm>
            <a:off x="-97626" y="2874646"/>
            <a:ext cx="5867058" cy="15367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265113" marR="0" lvl="0" indent="-265113" algn="l" defTabSz="914400" rtl="0" eaLnBrk="0" fontAlgn="base" latinLnBrk="0" hangingPunct="0">
              <a:lnSpc>
                <a:spcPct val="100000"/>
              </a:lnSpc>
              <a:spcBef>
                <a:spcPct val="20000"/>
              </a:spcBef>
              <a:spcAft>
                <a:spcPct val="0"/>
              </a:spcAft>
              <a:buClr>
                <a:srgbClr val="003399"/>
              </a:buClr>
              <a:buSzTx/>
              <a:tabLst/>
              <a:defRPr/>
            </a:pPr>
            <a:r>
              <a:rPr kumimoji="0" lang="es-ES" b="0" i="0" u="none" strike="noStrike" kern="0" cap="none" spc="0" normalizeH="0" baseline="0" noProof="0" dirty="0" smtClean="0">
                <a:ln>
                  <a:noFill/>
                </a:ln>
                <a:solidFill>
                  <a:srgbClr val="000066"/>
                </a:solidFill>
                <a:effectLst/>
                <a:uLnTx/>
                <a:uFillTx/>
                <a:latin typeface="+mn-lt"/>
              </a:rPr>
              <a:t>	</a:t>
            </a:r>
            <a:r>
              <a:rPr kumimoji="0" lang="es-ES" sz="1600" b="0" i="0" u="none" strike="noStrike" kern="0" cap="none" spc="0" normalizeH="0" baseline="0" noProof="0" dirty="0" smtClean="0">
                <a:ln>
                  <a:noFill/>
                </a:ln>
                <a:solidFill>
                  <a:srgbClr val="000066"/>
                </a:solidFill>
                <a:effectLst/>
                <a:uLnTx/>
                <a:uFillTx/>
                <a:latin typeface="+mn-lt"/>
              </a:rPr>
              <a:t>La</a:t>
            </a:r>
            <a:r>
              <a:rPr kumimoji="0" lang="es-ES" sz="1600" b="0" i="0" u="none" strike="noStrike" kern="0" cap="none" spc="0" normalizeH="0" noProof="0" dirty="0" smtClean="0">
                <a:ln>
                  <a:noFill/>
                </a:ln>
                <a:solidFill>
                  <a:srgbClr val="000066"/>
                </a:solidFill>
                <a:effectLst/>
                <a:uLnTx/>
                <a:uFillTx/>
                <a:latin typeface="+mn-lt"/>
              </a:rPr>
              <a:t> </a:t>
            </a:r>
            <a:r>
              <a:rPr kumimoji="0" lang="es-ES" sz="1600" i="0" u="none" strike="noStrike" kern="0" cap="none" spc="0" normalizeH="0" noProof="0" dirty="0" smtClean="0">
                <a:ln>
                  <a:noFill/>
                </a:ln>
                <a:solidFill>
                  <a:srgbClr val="000066"/>
                </a:solidFill>
                <a:effectLst/>
                <a:uLnTx/>
                <a:uFillTx/>
                <a:latin typeface="+mn-lt"/>
              </a:rPr>
              <a:t>motivación</a:t>
            </a:r>
            <a:r>
              <a:rPr kumimoji="0" lang="es-ES" sz="1600" b="0" i="0" u="none" strike="noStrike" kern="0" cap="none" spc="0" normalizeH="0" noProof="0" dirty="0" smtClean="0">
                <a:ln>
                  <a:noFill/>
                </a:ln>
                <a:solidFill>
                  <a:srgbClr val="000066"/>
                </a:solidFill>
                <a:effectLst/>
                <a:uLnTx/>
                <a:uFillTx/>
                <a:latin typeface="+mn-lt"/>
              </a:rPr>
              <a:t> de la nueva </a:t>
            </a:r>
            <a:r>
              <a:rPr kumimoji="0" lang="es-ES" sz="1600" i="0" u="none" strike="noStrike" kern="0" cap="none" spc="0" normalizeH="0" noProof="0" dirty="0" smtClean="0">
                <a:ln>
                  <a:noFill/>
                </a:ln>
                <a:solidFill>
                  <a:srgbClr val="000066"/>
                </a:solidFill>
                <a:effectLst/>
                <a:uLnTx/>
                <a:uFillTx/>
                <a:latin typeface="+mn-lt"/>
              </a:rPr>
              <a:t>regulación en competencia </a:t>
            </a:r>
            <a:r>
              <a:rPr kumimoji="0" lang="es-ES" sz="1600" b="0" i="0" u="none" strike="noStrike" kern="0" cap="none" spc="0" normalizeH="0" noProof="0" dirty="0" smtClean="0">
                <a:ln>
                  <a:noFill/>
                </a:ln>
                <a:solidFill>
                  <a:srgbClr val="000066"/>
                </a:solidFill>
                <a:effectLst/>
                <a:uLnTx/>
                <a:uFillTx/>
                <a:latin typeface="+mn-lt"/>
              </a:rPr>
              <a:t>es:</a:t>
            </a:r>
          </a:p>
          <a:p>
            <a:pPr marL="539750" lvl="1" indent="-273050" algn="l" eaLnBrk="0" hangingPunct="0">
              <a:spcBef>
                <a:spcPct val="20000"/>
              </a:spcBef>
              <a:buClr>
                <a:srgbClr val="FF0000"/>
              </a:buClr>
              <a:buFont typeface="Wingdings" pitchFamily="2" charset="2"/>
              <a:buChar char="ü"/>
              <a:defRPr/>
            </a:pPr>
            <a:r>
              <a:rPr lang="es-ES" sz="1400" b="0" kern="0" dirty="0" smtClean="0">
                <a:solidFill>
                  <a:srgbClr val="000066"/>
                </a:solidFill>
                <a:latin typeface="Arial"/>
              </a:rPr>
              <a:t>Tendencia liberalizadora de la economía</a:t>
            </a:r>
          </a:p>
          <a:p>
            <a:pPr marL="539750" lvl="1" indent="-273050" algn="l" eaLnBrk="0" hangingPunct="0">
              <a:spcBef>
                <a:spcPct val="20000"/>
              </a:spcBef>
              <a:buClr>
                <a:srgbClr val="FF0000"/>
              </a:buClr>
              <a:buFont typeface="Wingdings" pitchFamily="2" charset="2"/>
              <a:buChar char="ü"/>
              <a:defRPr/>
            </a:pPr>
            <a:r>
              <a:rPr lang="es-ES" sz="1400" b="0" kern="0" dirty="0" smtClean="0">
                <a:solidFill>
                  <a:srgbClr val="000066"/>
                </a:solidFill>
                <a:latin typeface="Arial"/>
              </a:rPr>
              <a:t>Aumento efectivo del tamaño de los potenciales mercados relevantes por el aumento de las interconexiones</a:t>
            </a:r>
          </a:p>
          <a:p>
            <a:pPr marL="539750" lvl="1" indent="-273050" algn="l" eaLnBrk="0" hangingPunct="0">
              <a:spcBef>
                <a:spcPct val="20000"/>
              </a:spcBef>
              <a:buClr>
                <a:srgbClr val="FF0000"/>
              </a:buClr>
              <a:buFont typeface="Wingdings" pitchFamily="2" charset="2"/>
              <a:buChar char="ü"/>
              <a:defRPr/>
            </a:pPr>
            <a:r>
              <a:rPr lang="es-ES" sz="1400" b="0" kern="0" dirty="0" smtClean="0">
                <a:solidFill>
                  <a:srgbClr val="000066"/>
                </a:solidFill>
                <a:latin typeface="Arial"/>
              </a:rPr>
              <a:t>Aparición de nuevas tecnologías de generación económicamente muy competitivas que posibilita nuevos entrantes</a:t>
            </a:r>
          </a:p>
          <a:p>
            <a:pPr marL="539750" lvl="1" indent="-273050" algn="l" eaLnBrk="0" hangingPunct="0">
              <a:spcBef>
                <a:spcPct val="20000"/>
              </a:spcBef>
              <a:buClr>
                <a:srgbClr val="FF0000"/>
              </a:buClr>
              <a:buFont typeface="Wingdings" pitchFamily="2" charset="2"/>
              <a:buChar char="ü"/>
              <a:defRPr/>
            </a:pPr>
            <a:r>
              <a:rPr lang="es-ES" sz="1400" b="0" kern="0" dirty="0" smtClean="0">
                <a:solidFill>
                  <a:srgbClr val="000066"/>
                </a:solidFill>
                <a:latin typeface="Arial"/>
              </a:rPr>
              <a:t>Insatisfacción con el enfoque tradicional</a:t>
            </a:r>
          </a:p>
          <a:p>
            <a:pPr marL="539750" lvl="1" indent="-273050" algn="l" eaLnBrk="0" hangingPunct="0">
              <a:spcBef>
                <a:spcPct val="20000"/>
              </a:spcBef>
              <a:buClr>
                <a:srgbClr val="FF0000"/>
              </a:buClr>
              <a:defRPr/>
            </a:pPr>
            <a:endParaRPr lang="es-ES" sz="1400" kern="0" dirty="0" smtClean="0">
              <a:solidFill>
                <a:srgbClr val="000066"/>
              </a:solidFill>
              <a:latin typeface="Arial"/>
            </a:endParaRPr>
          </a:p>
          <a:p>
            <a:pPr marL="265113" indent="-265113" algn="l" eaLnBrk="0" hangingPunct="0">
              <a:spcBef>
                <a:spcPct val="20000"/>
              </a:spcBef>
              <a:buClr>
                <a:srgbClr val="003399"/>
              </a:buClr>
            </a:pPr>
            <a:r>
              <a:rPr lang="es-ES" sz="1600" b="0" kern="0" dirty="0" smtClean="0">
                <a:solidFill>
                  <a:srgbClr val="000066"/>
                </a:solidFill>
              </a:rPr>
              <a:t>	Los </a:t>
            </a:r>
            <a:r>
              <a:rPr lang="es-ES" sz="1600" kern="0" dirty="0" smtClean="0">
                <a:solidFill>
                  <a:srgbClr val="000066"/>
                </a:solidFill>
              </a:rPr>
              <a:t>fundamentos</a:t>
            </a:r>
            <a:r>
              <a:rPr lang="es-ES" sz="1600" b="0" kern="0" dirty="0" smtClean="0">
                <a:solidFill>
                  <a:srgbClr val="000066"/>
                </a:solidFill>
              </a:rPr>
              <a:t> de la nueva </a:t>
            </a:r>
            <a:r>
              <a:rPr lang="es-ES" sz="1600" kern="0" dirty="0" smtClean="0">
                <a:solidFill>
                  <a:srgbClr val="000066"/>
                </a:solidFill>
              </a:rPr>
              <a:t>regulación son:</a:t>
            </a:r>
            <a:endParaRPr lang="es-ES" sz="1600" b="0" kern="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sz="1400" b="0" kern="0" dirty="0" smtClean="0">
                <a:solidFill>
                  <a:srgbClr val="000066"/>
                </a:solidFill>
                <a:latin typeface="+mn-lt"/>
              </a:rPr>
              <a:t>La existencia de un </a:t>
            </a:r>
            <a:r>
              <a:rPr lang="es-ES" sz="1400" kern="0" dirty="0" smtClean="0">
                <a:solidFill>
                  <a:srgbClr val="000066"/>
                </a:solidFill>
                <a:latin typeface="+mn-lt"/>
              </a:rPr>
              <a:t>Mercado Mayorista</a:t>
            </a: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sz="1400" b="0" kern="0" noProof="0" dirty="0" smtClean="0">
                <a:solidFill>
                  <a:srgbClr val="000066"/>
                </a:solidFill>
                <a:latin typeface="+mn-lt"/>
              </a:rPr>
              <a:t>La existencia de un </a:t>
            </a:r>
            <a:r>
              <a:rPr lang="es-ES" sz="1400" kern="0" noProof="0" dirty="0" smtClean="0">
                <a:solidFill>
                  <a:srgbClr val="000066"/>
                </a:solidFill>
                <a:latin typeface="+mn-lt"/>
              </a:rPr>
              <a:t>Mercado Minorista </a:t>
            </a:r>
            <a:r>
              <a:rPr lang="es-ES" sz="1400" b="0" kern="0" noProof="0" dirty="0" smtClean="0">
                <a:solidFill>
                  <a:srgbClr val="000066"/>
                </a:solidFill>
                <a:latin typeface="+mn-lt"/>
              </a:rPr>
              <a:t>(elegibilidad clientes)</a:t>
            </a:r>
            <a:endParaRPr lang="es-ES" sz="1400" kern="0" noProof="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buFont typeface="Wingdings" pitchFamily="2" charset="2"/>
              <a:buChar char="ü"/>
              <a:tabLst/>
              <a:defRPr/>
            </a:pPr>
            <a:r>
              <a:rPr lang="es-ES" sz="1400" kern="0" noProof="0" dirty="0" smtClean="0">
                <a:solidFill>
                  <a:srgbClr val="000066"/>
                </a:solidFill>
                <a:latin typeface="+mn-lt"/>
              </a:rPr>
              <a:t>Acceso de Terceros a la Red</a:t>
            </a:r>
          </a:p>
          <a:p>
            <a:pPr marL="539750" lvl="1" indent="-273050" algn="l" eaLnBrk="0" hangingPunct="0">
              <a:spcBef>
                <a:spcPct val="20000"/>
              </a:spcBef>
              <a:buClr>
                <a:srgbClr val="FF0000"/>
              </a:buClr>
              <a:buFont typeface="Wingdings" pitchFamily="2" charset="2"/>
              <a:buChar char="ü"/>
              <a:defRPr/>
            </a:pPr>
            <a:r>
              <a:rPr lang="es-ES" sz="1400" kern="0" dirty="0" smtClean="0">
                <a:solidFill>
                  <a:srgbClr val="000066"/>
                </a:solidFill>
              </a:rPr>
              <a:t>Mecanismos e instituciones de coordinación </a:t>
            </a:r>
            <a:r>
              <a:rPr lang="es-ES" sz="1400" b="0" kern="0" dirty="0" smtClean="0">
                <a:solidFill>
                  <a:srgbClr val="000066"/>
                </a:solidFill>
              </a:rPr>
              <a:t>de los mercados organizados (Regulador, Operador Mercado, Operador del Sistema, etc.)</a:t>
            </a:r>
            <a:endParaRPr lang="es-ES" sz="1400" kern="0" dirty="0" smtClean="0">
              <a:solidFill>
                <a:srgbClr val="000066"/>
              </a:solidFill>
            </a:endParaRPr>
          </a:p>
          <a:p>
            <a:pPr marL="539750" marR="0" lvl="1" indent="-273050" algn="l" defTabSz="914400" rtl="0" eaLnBrk="0" fontAlgn="base" latinLnBrk="0" hangingPunct="0">
              <a:lnSpc>
                <a:spcPct val="100000"/>
              </a:lnSpc>
              <a:spcBef>
                <a:spcPct val="20000"/>
              </a:spcBef>
              <a:spcAft>
                <a:spcPct val="0"/>
              </a:spcAft>
              <a:buClr>
                <a:srgbClr val="FF0000"/>
              </a:buClr>
              <a:buSzTx/>
              <a:tabLst/>
              <a:defRPr/>
            </a:pPr>
            <a:endParaRPr lang="es-ES" sz="1400" kern="0" noProof="0" dirty="0" smtClean="0">
              <a:solidFill>
                <a:srgbClr val="000066"/>
              </a:solidFill>
              <a:latin typeface="+mn-lt"/>
            </a:endParaRPr>
          </a:p>
          <a:p>
            <a:pPr marL="539750" marR="0" lvl="1" indent="-273050" algn="l" defTabSz="914400" rtl="0" eaLnBrk="0" fontAlgn="base" latinLnBrk="0" hangingPunct="0">
              <a:lnSpc>
                <a:spcPct val="100000"/>
              </a:lnSpc>
              <a:spcBef>
                <a:spcPct val="20000"/>
              </a:spcBef>
              <a:spcAft>
                <a:spcPct val="0"/>
              </a:spcAft>
              <a:buClr>
                <a:srgbClr val="FF0000"/>
              </a:buClr>
              <a:buSzTx/>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
        <p:nvSpPr>
          <p:cNvPr id="77" name="TextBox 76"/>
          <p:cNvSpPr txBox="1"/>
          <p:nvPr/>
        </p:nvSpPr>
        <p:spPr>
          <a:xfrm>
            <a:off x="-130604" y="6129648"/>
            <a:ext cx="7968343" cy="374073"/>
          </a:xfrm>
          <a:prstGeom prst="rect">
            <a:avLst/>
          </a:prstGeom>
          <a:noFill/>
        </p:spPr>
        <p:txBody>
          <a:bodyPr wrap="square" lIns="36000" rIns="36000" rtlCol="0">
            <a:noAutofit/>
          </a:bodyPr>
          <a:lstStyle/>
          <a:p>
            <a:pPr marL="539750" lvl="1" indent="-273050" algn="l" eaLnBrk="0" hangingPunct="0">
              <a:spcBef>
                <a:spcPct val="20000"/>
              </a:spcBef>
              <a:buClr>
                <a:srgbClr val="FF0000"/>
              </a:buClr>
              <a:buFont typeface="Wingdings" pitchFamily="2" charset="2"/>
              <a:buChar char="ü"/>
              <a:defRPr/>
            </a:pPr>
            <a:endParaRPr lang="es-ES" sz="1600" kern="0" dirty="0" smtClean="0">
              <a:solidFill>
                <a:srgbClr val="000066"/>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bwMode="auto">
          <a:xfrm>
            <a:off x="225631" y="248725"/>
            <a:ext cx="7454694" cy="1008063"/>
          </a:xfrm>
          <a:noFill/>
          <a:ln w="9525" algn="ctr">
            <a:noFill/>
            <a:miter lim="800000"/>
            <a:headEnd/>
            <a:tailEnd/>
          </a:ln>
        </p:spPr>
        <p:txBody>
          <a:bodyPr lIns="0" tIns="0" rIns="0" bIns="0"/>
          <a:lstStyle/>
          <a:p>
            <a:pPr marL="355600" marR="0" defTabSz="914400" latinLnBrk="0">
              <a:buClrTx/>
              <a:buSzTx/>
              <a:buFontTx/>
              <a:buNone/>
              <a:tabLst/>
              <a:defRPr/>
            </a:pPr>
            <a:r>
              <a:rPr lang="es-ES" sz="2400" kern="1200" dirty="0" smtClean="0">
                <a:latin typeface="Arial" pitchFamily="34" charset="0"/>
                <a:ea typeface="+mn-ea"/>
                <a:cs typeface="+mn-cs"/>
              </a:rPr>
              <a:t>Agenda del encuentro</a:t>
            </a:r>
          </a:p>
        </p:txBody>
      </p:sp>
      <p:sp>
        <p:nvSpPr>
          <p:cNvPr id="22" name="Rectangle 2"/>
          <p:cNvSpPr txBox="1">
            <a:spLocks noChangeArrowheads="1"/>
          </p:cNvSpPr>
          <p:nvPr/>
        </p:nvSpPr>
        <p:spPr bwMode="auto">
          <a:xfrm>
            <a:off x="561975" y="1057638"/>
            <a:ext cx="10509661" cy="3958338"/>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b="0" kern="0" dirty="0" smtClean="0">
              <a:solidFill>
                <a:srgbClr val="000066"/>
              </a:solidFill>
              <a:latin typeface="+mn-lt"/>
            </a:endParaRPr>
          </a:p>
          <a:p>
            <a:pPr marL="1428750" lvl="2" indent="-514350" algn="l" eaLnBrk="0" hangingPunct="0">
              <a:spcBef>
                <a:spcPts val="600"/>
              </a:spcBef>
              <a:buClr>
                <a:srgbClr val="FF0000"/>
              </a:buClr>
              <a:defRPr/>
            </a:pPr>
            <a:endParaRPr lang="es-ES" sz="16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chemeClr val="bg1">
                    <a:lumMod val="75000"/>
                  </a:schemeClr>
                </a:solidFill>
                <a:latin typeface="+mn-lt"/>
              </a:rPr>
              <a:t>Introducción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Características principales de la electricidad</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Evolución histórica</a:t>
            </a:r>
          </a:p>
          <a:p>
            <a:pPr marL="1771650" lvl="3" indent="-400050" algn="l" eaLnBrk="0" hangingPunct="0">
              <a:spcBef>
                <a:spcPts val="600"/>
              </a:spcBef>
              <a:buClr>
                <a:srgbClr val="FF0000"/>
              </a:buClr>
              <a:buFont typeface="Wingdings" pitchFamily="2" charset="2"/>
              <a:buChar char="Ø"/>
              <a:defRPr/>
            </a:pPr>
            <a:r>
              <a:rPr lang="es-ES" sz="1400" kern="0" dirty="0" smtClean="0">
                <a:solidFill>
                  <a:schemeClr val="bg1">
                    <a:lumMod val="75000"/>
                  </a:schemeClr>
                </a:solidFill>
                <a:latin typeface="+mn-lt"/>
              </a:rPr>
              <a:t>Funcionamiento de los Sistemas Eléctricos</a:t>
            </a:r>
          </a:p>
          <a:p>
            <a:pPr marL="1771650" lvl="3" indent="-400050" algn="l" eaLnBrk="0" hangingPunct="0">
              <a:spcBef>
                <a:spcPts val="600"/>
              </a:spcBef>
              <a:buClr>
                <a:srgbClr val="FF0000"/>
              </a:buClr>
              <a:buFont typeface="Wingdings" pitchFamily="2" charset="2"/>
              <a:buChar char="Ø"/>
              <a:defRPr/>
            </a:pPr>
            <a:r>
              <a:rPr kumimoji="0" lang="es-ES" sz="1400" i="0" u="none" strike="noStrike" kern="0" cap="none" spc="0" normalizeH="0" noProof="0" dirty="0" smtClean="0">
                <a:ln>
                  <a:noFill/>
                </a:ln>
                <a:solidFill>
                  <a:schemeClr val="bg1">
                    <a:lumMod val="75000"/>
                  </a:schemeClr>
                </a:solidFill>
                <a:effectLst/>
                <a:uLnTx/>
                <a:uFillTx/>
                <a:latin typeface="+mn-lt"/>
              </a:rPr>
              <a:t>Regulación tradicional y en competencia</a:t>
            </a:r>
            <a:endParaRPr kumimoji="0" lang="es-ES" sz="1600" i="0" u="none" strike="noStrike" kern="0" cap="none" spc="0" normalizeH="0" noProof="0" dirty="0" smtClean="0">
              <a:ln>
                <a:noFill/>
              </a:ln>
              <a:solidFill>
                <a:schemeClr val="bg1">
                  <a:lumMod val="75000"/>
                </a:schemeClr>
              </a:solidFill>
              <a:effectLst/>
              <a:uLnTx/>
              <a:uFillTx/>
              <a:latin typeface="+mn-lt"/>
            </a:endParaRPr>
          </a:p>
          <a:p>
            <a:pPr marL="1314450" lvl="2" indent="-400050" algn="l" eaLnBrk="0" hangingPunct="0">
              <a:spcBef>
                <a:spcPts val="600"/>
              </a:spcBef>
              <a:buClr>
                <a:srgbClr val="FF0000"/>
              </a:buClr>
              <a:buFont typeface="+mj-lt"/>
              <a:buAutoNum type="romanUcPeriod"/>
              <a:defRPr/>
            </a:pPr>
            <a:r>
              <a:rPr lang="es-ES" sz="1600" kern="0" dirty="0" smtClean="0">
                <a:solidFill>
                  <a:srgbClr val="000066"/>
                </a:solidFill>
                <a:latin typeface="+mn-lt"/>
              </a:rPr>
              <a:t>La cadena de valor del Sector Eléctrico:</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Generación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Transporte y Operación Técnica del Sistema</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Distribución </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Comercialización</a:t>
            </a:r>
          </a:p>
          <a:p>
            <a:pPr marL="1771650" lvl="3" indent="-400050" algn="l" eaLnBrk="0" hangingPunct="0">
              <a:spcBef>
                <a:spcPts val="600"/>
              </a:spcBef>
              <a:buClr>
                <a:srgbClr val="FF0000"/>
              </a:buClr>
              <a:buFont typeface="Wingdings" pitchFamily="2" charset="2"/>
              <a:buChar char="Ø"/>
              <a:defRPr/>
            </a:pPr>
            <a:r>
              <a:rPr lang="es-ES" sz="1400" kern="0" dirty="0" smtClean="0">
                <a:solidFill>
                  <a:srgbClr val="000066"/>
                </a:solidFill>
              </a:rPr>
              <a:t>Operación Económica del Sistema</a:t>
            </a:r>
            <a:endParaRPr lang="es-ES" sz="1400" kern="0" dirty="0" smtClean="0">
              <a:solidFill>
                <a:srgbClr val="000066"/>
              </a:solidFill>
              <a:latin typeface="+mn-lt"/>
            </a:endParaRPr>
          </a:p>
          <a:p>
            <a:pPr marL="1314450" lvl="2" indent="-400050" algn="l" eaLnBrk="0" hangingPunct="0">
              <a:spcBef>
                <a:spcPts val="600"/>
              </a:spcBef>
              <a:buClr>
                <a:srgbClr val="FF0000"/>
              </a:buClr>
              <a:buFont typeface="+mj-lt"/>
              <a:buAutoNum type="romanUcPeriod"/>
              <a:defRPr/>
            </a:pPr>
            <a:r>
              <a:rPr lang="es-ES" sz="1600" dirty="0">
                <a:solidFill>
                  <a:schemeClr val="bg1">
                    <a:lumMod val="75000"/>
                  </a:schemeClr>
                </a:solidFill>
              </a:rPr>
              <a:t>Introducción al caso español</a:t>
            </a:r>
          </a:p>
          <a:p>
            <a:pPr marL="1314450" lvl="2" indent="-400050" algn="l" eaLnBrk="0" hangingPunct="0">
              <a:spcBef>
                <a:spcPts val="600"/>
              </a:spcBef>
              <a:buClr>
                <a:srgbClr val="FF0000"/>
              </a:buClr>
              <a:buFont typeface="+mj-lt"/>
              <a:buAutoNum type="romanUcPeriod"/>
              <a:defRPr/>
            </a:pPr>
            <a:r>
              <a:rPr lang="es-ES" sz="1600" kern="0" noProof="0" dirty="0" smtClean="0">
                <a:solidFill>
                  <a:schemeClr val="bg1">
                    <a:lumMod val="75000"/>
                  </a:schemeClr>
                </a:solidFill>
                <a:latin typeface="+mn-lt"/>
              </a:rPr>
              <a:t>Retos y perspectivas de futuro del Sector Eléctrico</a:t>
            </a:r>
            <a:endParaRPr lang="es-ES" sz="1600" dirty="0" smtClean="0">
              <a:solidFill>
                <a:schemeClr val="bg1">
                  <a:lumMod val="75000"/>
                </a:schemeClr>
              </a:solidFill>
            </a:endParaRP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Preguntas </a:t>
            </a:r>
            <a:endParaRPr lang="es-ES" sz="1600" kern="0" noProof="0" dirty="0" smtClean="0">
              <a:solidFill>
                <a:schemeClr val="bg1">
                  <a:lumMod val="75000"/>
                </a:schemeClr>
              </a:solidFill>
              <a:latin typeface="+mn-lt"/>
            </a:endParaRPr>
          </a:p>
          <a:p>
            <a:pPr marL="1314450" lvl="2" indent="-400050" algn="l" eaLnBrk="0" hangingPunct="0">
              <a:spcBef>
                <a:spcPts val="600"/>
              </a:spcBef>
              <a:buClr>
                <a:srgbClr val="FF0000"/>
              </a:buClr>
              <a:buFont typeface="+mj-lt"/>
              <a:buAutoNum type="romanUcPeriod"/>
              <a:defRPr/>
            </a:pPr>
            <a:r>
              <a:rPr kumimoji="0" lang="es-ES" sz="1600" i="0" u="none" strike="noStrike" kern="0" cap="none" spc="0" normalizeH="0" dirty="0" smtClean="0">
                <a:ln>
                  <a:noFill/>
                </a:ln>
                <a:solidFill>
                  <a:schemeClr val="bg1">
                    <a:lumMod val="75000"/>
                  </a:schemeClr>
                </a:solidFill>
                <a:effectLst/>
                <a:uLnTx/>
                <a:uFillTx/>
                <a:latin typeface="+mn-lt"/>
              </a:rPr>
              <a:t>Enlaces Material formativo</a:t>
            </a:r>
          </a:p>
          <a:p>
            <a:pPr marL="1314450" lvl="2" indent="-400050" algn="l" eaLnBrk="0" hangingPunct="0">
              <a:spcBef>
                <a:spcPts val="600"/>
              </a:spcBef>
              <a:buClr>
                <a:srgbClr val="FF0000"/>
              </a:buClr>
              <a:buFont typeface="+mj-lt"/>
              <a:buAutoNum type="romanUcPeriod"/>
              <a:defRPr/>
            </a:pPr>
            <a:r>
              <a:rPr lang="es-ES" sz="1600" dirty="0" smtClean="0">
                <a:solidFill>
                  <a:schemeClr val="bg1">
                    <a:lumMod val="75000"/>
                  </a:schemeClr>
                </a:solidFill>
              </a:rPr>
              <a:t>Anexo – Factura Eléctrica</a:t>
            </a:r>
            <a:endParaRPr kumimoji="0" lang="es-ES" sz="1600" i="0" u="none" strike="noStrike" kern="0" cap="none" spc="0" normalizeH="0" dirty="0" smtClean="0">
              <a:ln>
                <a:noFill/>
              </a:ln>
              <a:solidFill>
                <a:schemeClr val="bg1">
                  <a:lumMod val="75000"/>
                </a:schemeClr>
              </a:solidFill>
              <a:effectLst/>
              <a:uLnTx/>
              <a:uFillTx/>
              <a:latin typeface="+mn-lt"/>
            </a:endParaRPr>
          </a:p>
          <a:p>
            <a:pPr lvl="2" algn="l" eaLnBrk="0" hangingPunct="0">
              <a:spcBef>
                <a:spcPts val="600"/>
              </a:spcBef>
              <a:buClr>
                <a:srgbClr val="FF0000"/>
              </a:buClr>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lang="es-ES" sz="1600" kern="0" baseline="0" dirty="0" smtClean="0">
              <a:solidFill>
                <a:srgbClr val="000066"/>
              </a:solidFill>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i="0" u="none" strike="noStrike" kern="0" cap="none" spc="0" normalizeH="0" baseline="0" noProof="0" dirty="0" smtClean="0">
              <a:ln>
                <a:noFill/>
              </a:ln>
              <a:solidFill>
                <a:srgbClr val="000066"/>
              </a:solidFill>
              <a:effectLst/>
              <a:uLnTx/>
              <a:uFillTx/>
              <a:latin typeface="+mn-lt"/>
            </a:endParaRPr>
          </a:p>
          <a:p>
            <a:pPr marL="0" marR="0" lvl="0" indent="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a:p>
            <a:pPr marL="176213" marR="0" lvl="0" indent="-177800" algn="l" defTabSz="914400" rtl="0" eaLnBrk="0" fontAlgn="base" latinLnBrk="0" hangingPunct="0">
              <a:lnSpc>
                <a:spcPct val="100000"/>
              </a:lnSpc>
              <a:spcBef>
                <a:spcPts val="600"/>
              </a:spcBef>
              <a:spcAft>
                <a:spcPct val="0"/>
              </a:spcAft>
              <a:buClr>
                <a:srgbClr val="FF0000"/>
              </a:buClr>
              <a:buSzTx/>
              <a:buFontTx/>
              <a:buNone/>
              <a:tabLst/>
              <a:defRPr/>
            </a:pPr>
            <a:endParaRPr kumimoji="0" lang="es-ES" sz="1600" b="0" i="0" u="none" strike="noStrike" kern="0" cap="none" spc="0" normalizeH="0" baseline="0" noProof="0" dirty="0" smtClean="0">
              <a:ln>
                <a:noFill/>
              </a:ln>
              <a:solidFill>
                <a:srgbClr val="000066"/>
              </a:solidFill>
              <a:effectLst/>
              <a:uLnTx/>
              <a:uFillTx/>
              <a:latin typeface="+mn-lt"/>
            </a:endParaRPr>
          </a:p>
        </p:txBody>
      </p:sp>
    </p:spTree>
    <p:extLst>
      <p:ext uri="{BB962C8B-B14F-4D97-AF65-F5344CB8AC3E}">
        <p14:creationId xmlns:p14="http://schemas.microsoft.com/office/powerpoint/2010/main" val="2975735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j0401905"/>
          <p:cNvPicPr>
            <a:picLocks noChangeAspect="1" noChangeArrowheads="1"/>
          </p:cNvPicPr>
          <p:nvPr/>
        </p:nvPicPr>
        <p:blipFill>
          <a:blip r:embed="rId3" cstate="print"/>
          <a:srcRect/>
          <a:stretch>
            <a:fillRect/>
          </a:stretch>
        </p:blipFill>
        <p:spPr bwMode="auto">
          <a:xfrm>
            <a:off x="304653" y="1359486"/>
            <a:ext cx="944110" cy="697820"/>
          </a:xfrm>
          <a:prstGeom prst="rect">
            <a:avLst/>
          </a:prstGeom>
          <a:noFill/>
          <a:ln w="9525">
            <a:solidFill>
              <a:schemeClr val="tx1"/>
            </a:solidFill>
            <a:miter lim="800000"/>
            <a:headEnd/>
            <a:tailEnd/>
          </a:ln>
        </p:spPr>
      </p:pic>
      <p:pic>
        <p:nvPicPr>
          <p:cNvPr id="9" name="Picture 10"/>
          <p:cNvPicPr>
            <a:picLocks noChangeAspect="1" noChangeArrowheads="1"/>
          </p:cNvPicPr>
          <p:nvPr/>
        </p:nvPicPr>
        <p:blipFill>
          <a:blip r:embed="rId4" cstate="print"/>
          <a:srcRect/>
          <a:stretch>
            <a:fillRect/>
          </a:stretch>
        </p:blipFill>
        <p:spPr bwMode="auto">
          <a:xfrm>
            <a:off x="3648309" y="1359486"/>
            <a:ext cx="969740" cy="698400"/>
          </a:xfrm>
          <a:prstGeom prst="rect">
            <a:avLst/>
          </a:prstGeom>
          <a:noFill/>
          <a:ln w="9525">
            <a:solidFill>
              <a:schemeClr val="tx1"/>
            </a:solidFill>
            <a:miter lim="800000"/>
            <a:headEnd/>
            <a:tailEnd/>
          </a:ln>
          <a:effectLst/>
        </p:spPr>
      </p:pic>
      <p:pic>
        <p:nvPicPr>
          <p:cNvPr id="10" name="Picture 13"/>
          <p:cNvPicPr>
            <a:picLocks noChangeAspect="1" noChangeArrowheads="1"/>
          </p:cNvPicPr>
          <p:nvPr/>
        </p:nvPicPr>
        <p:blipFill>
          <a:blip r:embed="rId5" cstate="print"/>
          <a:srcRect/>
          <a:stretch>
            <a:fillRect/>
          </a:stretch>
        </p:blipFill>
        <p:spPr bwMode="auto">
          <a:xfrm>
            <a:off x="7581900" y="1359486"/>
            <a:ext cx="693228" cy="698400"/>
          </a:xfrm>
          <a:prstGeom prst="rect">
            <a:avLst/>
          </a:prstGeom>
          <a:noFill/>
          <a:ln w="9525">
            <a:solidFill>
              <a:schemeClr val="tx1"/>
            </a:solidFill>
            <a:miter lim="800000"/>
            <a:headEnd/>
            <a:tailEnd/>
          </a:ln>
          <a:effectLst/>
        </p:spPr>
      </p:pic>
      <p:sp>
        <p:nvSpPr>
          <p:cNvPr id="11" name="Text Box 15"/>
          <p:cNvSpPr txBox="1">
            <a:spLocks noChangeArrowheads="1"/>
          </p:cNvSpPr>
          <p:nvPr/>
        </p:nvSpPr>
        <p:spPr bwMode="gray">
          <a:xfrm>
            <a:off x="168275" y="2197098"/>
            <a:ext cx="2865438" cy="1930510"/>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100" dirty="0" smtClean="0"/>
              <a:t>GENERACIÓN  (Liberalizada)</a:t>
            </a:r>
          </a:p>
          <a:p>
            <a:pPr algn="l">
              <a:spcBef>
                <a:spcPct val="50000"/>
              </a:spcBef>
              <a:buFontTx/>
              <a:buChar char="•"/>
            </a:pPr>
            <a:r>
              <a:rPr lang="es-ES" sz="1000" b="0" dirty="0" smtClean="0"/>
              <a:t> Actividad intensamente competitiva</a:t>
            </a:r>
          </a:p>
          <a:p>
            <a:pPr algn="l">
              <a:spcBef>
                <a:spcPct val="50000"/>
              </a:spcBef>
              <a:buFontTx/>
              <a:buChar char="•"/>
            </a:pPr>
            <a:r>
              <a:rPr lang="es-ES" sz="1000" b="0" dirty="0" smtClean="0"/>
              <a:t> Mercado Mayorista</a:t>
            </a:r>
          </a:p>
          <a:p>
            <a:pPr algn="l">
              <a:spcBef>
                <a:spcPct val="50000"/>
              </a:spcBef>
              <a:buFontTx/>
              <a:buChar char="•"/>
            </a:pPr>
            <a:r>
              <a:rPr lang="es-ES" sz="1000" b="0" dirty="0" smtClean="0"/>
              <a:t> Mercados de gran escala</a:t>
            </a:r>
          </a:p>
          <a:p>
            <a:pPr algn="l">
              <a:spcBef>
                <a:spcPct val="50000"/>
              </a:spcBef>
              <a:buFontTx/>
              <a:buChar char="•"/>
            </a:pPr>
            <a:r>
              <a:rPr lang="es-ES" sz="1000" b="0" dirty="0" smtClean="0"/>
              <a:t> Competencia basada en costes</a:t>
            </a:r>
          </a:p>
          <a:p>
            <a:pPr algn="l">
              <a:spcBef>
                <a:spcPct val="50000"/>
              </a:spcBef>
              <a:buFontTx/>
              <a:buChar char="•"/>
            </a:pPr>
            <a:r>
              <a:rPr lang="es-ES" sz="1000" b="0" dirty="0" smtClean="0"/>
              <a:t> </a:t>
            </a:r>
            <a:r>
              <a:rPr lang="es-ES" sz="1000" b="0" dirty="0" err="1" smtClean="0"/>
              <a:t>Mix</a:t>
            </a:r>
            <a:r>
              <a:rPr lang="es-ES" sz="1000" b="0" dirty="0" smtClean="0"/>
              <a:t> generación diversificado</a:t>
            </a:r>
          </a:p>
          <a:p>
            <a:pPr algn="l">
              <a:spcBef>
                <a:spcPct val="50000"/>
              </a:spcBef>
              <a:buFontTx/>
              <a:buChar char="•"/>
            </a:pPr>
            <a:r>
              <a:rPr lang="es-ES" sz="1000" b="0" dirty="0" smtClean="0"/>
              <a:t> Régimen Especial y Régimen Ordinario</a:t>
            </a:r>
          </a:p>
          <a:p>
            <a:pPr algn="l">
              <a:spcBef>
                <a:spcPct val="50000"/>
              </a:spcBef>
              <a:buFontTx/>
              <a:buChar char="•"/>
            </a:pPr>
            <a:r>
              <a:rPr lang="es-ES" sz="1000" b="0" dirty="0" smtClean="0"/>
              <a:t> Tecnologías renovables y CCGT</a:t>
            </a:r>
            <a:endParaRPr lang="es-ES" sz="1000" b="0" dirty="0"/>
          </a:p>
        </p:txBody>
      </p:sp>
      <p:sp>
        <p:nvSpPr>
          <p:cNvPr id="12" name="Text Box 16"/>
          <p:cNvSpPr txBox="1">
            <a:spLocks noChangeArrowheads="1"/>
          </p:cNvSpPr>
          <p:nvPr/>
        </p:nvSpPr>
        <p:spPr bwMode="gray">
          <a:xfrm>
            <a:off x="3394075" y="2197098"/>
            <a:ext cx="3073400" cy="1792011"/>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100" dirty="0" smtClean="0"/>
              <a:t>TRANSPORTE Y DISTRIBUCIÓN  (Regulada)</a:t>
            </a:r>
          </a:p>
          <a:p>
            <a:pPr algn="l">
              <a:spcBef>
                <a:spcPct val="50000"/>
              </a:spcBef>
              <a:buFontTx/>
              <a:buChar char="•"/>
            </a:pPr>
            <a:r>
              <a:rPr lang="es-ES" sz="1000" b="0" dirty="0" smtClean="0"/>
              <a:t> Monopolio natural</a:t>
            </a:r>
          </a:p>
          <a:p>
            <a:pPr algn="l">
              <a:spcBef>
                <a:spcPct val="50000"/>
              </a:spcBef>
              <a:buFontTx/>
              <a:buChar char="•"/>
            </a:pPr>
            <a:r>
              <a:rPr lang="es-ES" sz="1000" b="0" dirty="0" smtClean="0"/>
              <a:t> Actividad regulada</a:t>
            </a:r>
          </a:p>
          <a:p>
            <a:pPr algn="l">
              <a:spcBef>
                <a:spcPct val="50000"/>
              </a:spcBef>
              <a:buFontTx/>
              <a:buChar char="•"/>
            </a:pPr>
            <a:r>
              <a:rPr lang="es-ES" sz="1000" b="0" dirty="0" smtClean="0"/>
              <a:t> Acceso de terceros a la red</a:t>
            </a:r>
          </a:p>
          <a:p>
            <a:pPr algn="l">
              <a:spcBef>
                <a:spcPct val="50000"/>
              </a:spcBef>
              <a:buFontTx/>
              <a:buChar char="•"/>
            </a:pPr>
            <a:r>
              <a:rPr lang="es-ES" sz="1000" b="0" dirty="0" smtClean="0"/>
              <a:t> Eficiencia en costes crítica</a:t>
            </a:r>
          </a:p>
          <a:p>
            <a:pPr algn="l">
              <a:spcBef>
                <a:spcPct val="50000"/>
              </a:spcBef>
              <a:buFontTx/>
              <a:buChar char="•"/>
            </a:pPr>
            <a:r>
              <a:rPr lang="es-ES" sz="1000" b="0" dirty="0" smtClean="0"/>
              <a:t> Dificultad para construir nuevas instalaciones: rechazo social y trámites administrativos</a:t>
            </a:r>
            <a:endParaRPr lang="es-ES" sz="1000" b="0" dirty="0"/>
          </a:p>
        </p:txBody>
      </p:sp>
      <p:sp>
        <p:nvSpPr>
          <p:cNvPr id="13" name="Text Box 17"/>
          <p:cNvSpPr txBox="1">
            <a:spLocks noChangeArrowheads="1"/>
          </p:cNvSpPr>
          <p:nvPr/>
        </p:nvSpPr>
        <p:spPr bwMode="gray">
          <a:xfrm>
            <a:off x="6607175" y="2197098"/>
            <a:ext cx="3073400" cy="1953594"/>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100" dirty="0" smtClean="0"/>
              <a:t>COMERCIALIZACIÓN (Liberalizada)</a:t>
            </a:r>
          </a:p>
          <a:p>
            <a:pPr algn="l">
              <a:spcBef>
                <a:spcPct val="50000"/>
              </a:spcBef>
              <a:buFontTx/>
              <a:buChar char="•"/>
            </a:pPr>
            <a:r>
              <a:rPr lang="es-ES" sz="1100" b="0" dirty="0" smtClean="0"/>
              <a:t> </a:t>
            </a:r>
            <a:r>
              <a:rPr lang="es-ES" sz="1000" b="0" dirty="0" smtClean="0"/>
              <a:t>Actividad competitiva</a:t>
            </a:r>
          </a:p>
          <a:p>
            <a:pPr algn="l">
              <a:spcBef>
                <a:spcPct val="50000"/>
              </a:spcBef>
              <a:buFontTx/>
              <a:buChar char="•"/>
            </a:pPr>
            <a:r>
              <a:rPr lang="es-ES" sz="1000" b="0" dirty="0" smtClean="0"/>
              <a:t> Mercado Minorista</a:t>
            </a:r>
          </a:p>
          <a:p>
            <a:pPr algn="l">
              <a:spcBef>
                <a:spcPct val="50000"/>
              </a:spcBef>
              <a:buFontTx/>
              <a:buChar char="•"/>
            </a:pPr>
            <a:r>
              <a:rPr lang="es-ES" sz="1000" b="0" dirty="0" smtClean="0"/>
              <a:t> Nuevas habilidades y servicios</a:t>
            </a:r>
          </a:p>
          <a:p>
            <a:pPr algn="l">
              <a:spcBef>
                <a:spcPct val="50000"/>
              </a:spcBef>
              <a:buFontTx/>
              <a:buChar char="•"/>
            </a:pPr>
            <a:r>
              <a:rPr lang="es-ES" sz="1000" b="0" dirty="0" smtClean="0"/>
              <a:t> Mercado Libre VS Tarifa Último Recurso</a:t>
            </a:r>
          </a:p>
          <a:p>
            <a:pPr algn="l">
              <a:spcBef>
                <a:spcPct val="50000"/>
              </a:spcBef>
              <a:buFontTx/>
              <a:buChar char="•"/>
            </a:pPr>
            <a:r>
              <a:rPr lang="es-ES" sz="1000" b="0" dirty="0" smtClean="0"/>
              <a:t> Competencia sector doméstico entre Tarifa Último Recurso (TUR) y comercialización libre</a:t>
            </a:r>
            <a:r>
              <a:rPr lang="es-ES" sz="1000" b="0" dirty="0" smtClean="0">
                <a:cs typeface="Arial" charset="0"/>
              </a:rPr>
              <a:t>→ no hay incentivo económico a pasar al mercado liberalizado</a:t>
            </a:r>
            <a:endParaRPr lang="es-ES" sz="1000" b="0" dirty="0"/>
          </a:p>
        </p:txBody>
      </p:sp>
      <p:pic>
        <p:nvPicPr>
          <p:cNvPr id="14" name="Picture 20" descr="mojave-largest-power-plant-01">
            <a:hlinkClick r:id="rId6"/>
          </p:cNvPr>
          <p:cNvPicPr>
            <a:picLocks noChangeAspect="1" noChangeArrowheads="1"/>
          </p:cNvPicPr>
          <p:nvPr/>
        </p:nvPicPr>
        <p:blipFill>
          <a:blip r:embed="rId7" cstate="print"/>
          <a:srcRect/>
          <a:stretch>
            <a:fillRect/>
          </a:stretch>
        </p:blipFill>
        <p:spPr bwMode="auto">
          <a:xfrm>
            <a:off x="1630021" y="1359486"/>
            <a:ext cx="968282" cy="698400"/>
          </a:xfrm>
          <a:prstGeom prst="rect">
            <a:avLst/>
          </a:prstGeom>
          <a:noFill/>
          <a:ln w="9525">
            <a:solidFill>
              <a:schemeClr val="tx1"/>
            </a:solidFill>
            <a:miter lim="800000"/>
            <a:headEnd/>
            <a:tailEnd/>
          </a:ln>
        </p:spPr>
      </p:pic>
      <p:pic>
        <p:nvPicPr>
          <p:cNvPr id="15" name="Picture 23"/>
          <p:cNvPicPr>
            <a:picLocks noChangeAspect="1" noChangeArrowheads="1"/>
          </p:cNvPicPr>
          <p:nvPr/>
        </p:nvPicPr>
        <p:blipFill>
          <a:blip r:embed="rId8" cstate="print"/>
          <a:srcRect/>
          <a:stretch>
            <a:fillRect/>
          </a:stretch>
        </p:blipFill>
        <p:spPr bwMode="gray">
          <a:xfrm>
            <a:off x="5194301" y="1359486"/>
            <a:ext cx="885502" cy="698400"/>
          </a:xfrm>
          <a:prstGeom prst="rect">
            <a:avLst/>
          </a:prstGeom>
          <a:noFill/>
          <a:ln w="9525" algn="ctr">
            <a:solidFill>
              <a:schemeClr val="tx1"/>
            </a:solidFill>
            <a:miter lim="800000"/>
            <a:headEnd/>
            <a:tailEnd/>
          </a:ln>
          <a:effectLst/>
        </p:spPr>
      </p:pic>
      <p:sp>
        <p:nvSpPr>
          <p:cNvPr id="16" name="Text Box 15"/>
          <p:cNvSpPr txBox="1">
            <a:spLocks noChangeArrowheads="1"/>
          </p:cNvSpPr>
          <p:nvPr/>
        </p:nvSpPr>
        <p:spPr bwMode="gray">
          <a:xfrm>
            <a:off x="231775" y="5046909"/>
            <a:ext cx="2865438" cy="1468845"/>
          </a:xfrm>
          <a:prstGeom prst="rect">
            <a:avLst/>
          </a:prstGeom>
          <a:noFill/>
          <a:ln w="9525" algn="ctr">
            <a:noFill/>
            <a:miter lim="800000"/>
            <a:headEnd/>
            <a:tailEnd/>
          </a:ln>
          <a:effectLst/>
        </p:spPr>
        <p:txBody>
          <a:bodyPr lIns="72000" tIns="72000" rIns="72000" bIns="72000">
            <a:spAutoFit/>
          </a:bodyPr>
          <a:lstStyle/>
          <a:p>
            <a:pPr>
              <a:spcBef>
                <a:spcPct val="50000"/>
              </a:spcBef>
            </a:pPr>
            <a:r>
              <a:rPr lang="es-ES" sz="1100" dirty="0" smtClean="0"/>
              <a:t>OPERACIÓN TÉCNICA SISTEMA</a:t>
            </a:r>
          </a:p>
          <a:p>
            <a:pPr algn="l">
              <a:spcBef>
                <a:spcPct val="50000"/>
              </a:spcBef>
              <a:buFontTx/>
              <a:buChar char="•"/>
            </a:pPr>
            <a:r>
              <a:rPr lang="es-ES" sz="1000" b="0" dirty="0" smtClean="0"/>
              <a:t> Red Eléctrica (REE) opera el sistema eléctrico español</a:t>
            </a:r>
          </a:p>
          <a:p>
            <a:pPr algn="l">
              <a:spcBef>
                <a:spcPct val="50000"/>
              </a:spcBef>
              <a:buFontTx/>
              <a:buChar char="•"/>
            </a:pPr>
            <a:r>
              <a:rPr lang="es-ES" sz="1000" b="0" dirty="0" smtClean="0"/>
              <a:t>Objetivo garantizando la seguridad y continuidad del suministro eléctrico </a:t>
            </a:r>
          </a:p>
          <a:p>
            <a:pPr algn="l">
              <a:spcBef>
                <a:spcPct val="50000"/>
              </a:spcBef>
              <a:buFontTx/>
              <a:buChar char="•"/>
            </a:pPr>
            <a:r>
              <a:rPr lang="es-ES" sz="1000" b="0" dirty="0" smtClean="0"/>
              <a:t> Operación, previsión demanda gestión servicios de ajuste</a:t>
            </a:r>
            <a:endParaRPr lang="es-ES" sz="1000" b="0" dirty="0"/>
          </a:p>
        </p:txBody>
      </p:sp>
      <p:sp>
        <p:nvSpPr>
          <p:cNvPr id="17" name="Text Box 15"/>
          <p:cNvSpPr txBox="1">
            <a:spLocks noChangeArrowheads="1"/>
          </p:cNvSpPr>
          <p:nvPr/>
        </p:nvSpPr>
        <p:spPr bwMode="gray">
          <a:xfrm>
            <a:off x="3394074" y="5046909"/>
            <a:ext cx="3006725" cy="1261096"/>
          </a:xfrm>
          <a:prstGeom prst="rect">
            <a:avLst/>
          </a:prstGeom>
          <a:noFill/>
          <a:ln w="9525" algn="ctr">
            <a:noFill/>
            <a:miter lim="800000"/>
            <a:headEnd/>
            <a:tailEnd/>
          </a:ln>
          <a:effectLst/>
        </p:spPr>
        <p:txBody>
          <a:bodyPr wrap="square" lIns="72000" tIns="72000" rIns="72000" bIns="72000">
            <a:spAutoFit/>
          </a:bodyPr>
          <a:lstStyle/>
          <a:p>
            <a:pPr>
              <a:spcBef>
                <a:spcPct val="50000"/>
              </a:spcBef>
            </a:pPr>
            <a:r>
              <a:rPr lang="es-ES" sz="1100" dirty="0" smtClean="0"/>
              <a:t>OPERACIÓN ECONÓMICA</a:t>
            </a:r>
          </a:p>
          <a:p>
            <a:pPr algn="l">
              <a:spcBef>
                <a:spcPct val="50000"/>
              </a:spcBef>
              <a:buFontTx/>
              <a:buChar char="•"/>
            </a:pPr>
            <a:r>
              <a:rPr lang="es-ES" sz="1100" b="0" dirty="0" smtClean="0"/>
              <a:t> </a:t>
            </a:r>
            <a:r>
              <a:rPr lang="es-ES" sz="1000" b="0" dirty="0" smtClean="0"/>
              <a:t>OMIE es Operador del Mercado Ibérico de Energía </a:t>
            </a:r>
          </a:p>
          <a:p>
            <a:pPr algn="l">
              <a:spcBef>
                <a:spcPct val="50000"/>
              </a:spcBef>
              <a:buFontTx/>
              <a:buChar char="•"/>
            </a:pPr>
            <a:r>
              <a:rPr lang="es-ES" sz="1000" b="0" dirty="0" smtClean="0"/>
              <a:t>Gestión del sistema de oferta de compra y venta de energía eléctrica y la realización de las liquidaciones y pagos y cobros correspondientes</a:t>
            </a:r>
            <a:endParaRPr lang="es-ES" sz="1000" b="0" dirty="0"/>
          </a:p>
        </p:txBody>
      </p:sp>
      <p:sp>
        <p:nvSpPr>
          <p:cNvPr id="18" name="Text Box 15"/>
          <p:cNvSpPr txBox="1">
            <a:spLocks noChangeArrowheads="1"/>
          </p:cNvSpPr>
          <p:nvPr/>
        </p:nvSpPr>
        <p:spPr bwMode="gray">
          <a:xfrm>
            <a:off x="6361043" y="5046909"/>
            <a:ext cx="3379306" cy="1468845"/>
          </a:xfrm>
          <a:prstGeom prst="rect">
            <a:avLst/>
          </a:prstGeom>
          <a:noFill/>
          <a:ln w="9525" algn="ctr">
            <a:noFill/>
            <a:miter lim="800000"/>
            <a:headEnd/>
            <a:tailEnd/>
          </a:ln>
          <a:effectLst/>
        </p:spPr>
        <p:txBody>
          <a:bodyPr wrap="square" lIns="72000" tIns="72000" rIns="72000" bIns="72000">
            <a:spAutoFit/>
          </a:bodyPr>
          <a:lstStyle/>
          <a:p>
            <a:pPr>
              <a:spcBef>
                <a:spcPct val="50000"/>
              </a:spcBef>
            </a:pPr>
            <a:r>
              <a:rPr lang="es-ES" sz="1100" dirty="0" smtClean="0"/>
              <a:t>REGULACIÓN</a:t>
            </a:r>
          </a:p>
          <a:p>
            <a:pPr algn="l">
              <a:spcBef>
                <a:spcPct val="50000"/>
              </a:spcBef>
              <a:buFontTx/>
              <a:buChar char="•"/>
            </a:pPr>
            <a:r>
              <a:rPr lang="es-ES" sz="1000" b="0" dirty="0" smtClean="0"/>
              <a:t> Comisión Nacional de la Energía  (CNMC) ente regulador sistemas energéticos en  España </a:t>
            </a:r>
          </a:p>
          <a:p>
            <a:pPr algn="l">
              <a:spcBef>
                <a:spcPct val="50000"/>
              </a:spcBef>
              <a:buFontTx/>
              <a:buChar char="•"/>
            </a:pPr>
            <a:r>
              <a:rPr lang="es-ES" sz="1000" b="0" dirty="0" smtClean="0"/>
              <a:t>Objetivo velar por la competencia efectiva y por la objetividad y transparencia de los sistemas energéticos</a:t>
            </a:r>
          </a:p>
          <a:p>
            <a:pPr algn="l">
              <a:spcBef>
                <a:spcPct val="50000"/>
              </a:spcBef>
              <a:buFontTx/>
              <a:buChar char="•"/>
            </a:pPr>
            <a:r>
              <a:rPr lang="es-ES" sz="1000" b="0" dirty="0" smtClean="0"/>
              <a:t> Funciones normativas, de propuesta e informe, ejecutivas, inspectoras, </a:t>
            </a:r>
            <a:r>
              <a:rPr lang="es-ES" sz="1000" b="0" dirty="0" err="1" smtClean="0"/>
              <a:t>etc</a:t>
            </a:r>
            <a:endParaRPr lang="es-ES" sz="1000" b="0" dirty="0"/>
          </a:p>
        </p:txBody>
      </p:sp>
      <p:pic>
        <p:nvPicPr>
          <p:cNvPr id="21" name="Picture 20" descr="balanza_justicia.jpg"/>
          <p:cNvPicPr>
            <a:picLocks noChangeAspect="1"/>
          </p:cNvPicPr>
          <p:nvPr/>
        </p:nvPicPr>
        <p:blipFill>
          <a:blip r:embed="rId9" cstate="print"/>
          <a:stretch>
            <a:fillRect/>
          </a:stretch>
        </p:blipFill>
        <p:spPr>
          <a:xfrm>
            <a:off x="7708900" y="4241095"/>
            <a:ext cx="712369" cy="698400"/>
          </a:xfrm>
          <a:prstGeom prst="rect">
            <a:avLst/>
          </a:prstGeom>
        </p:spPr>
      </p:pic>
      <p:sp>
        <p:nvSpPr>
          <p:cNvPr id="22" name="Rectangle 2"/>
          <p:cNvSpPr txBox="1">
            <a:spLocks noChangeArrowheads="1"/>
          </p:cNvSpPr>
          <p:nvPr/>
        </p:nvSpPr>
        <p:spPr bwMode="auto">
          <a:xfrm>
            <a:off x="225631" y="248725"/>
            <a:ext cx="7454694" cy="1008063"/>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kern="1200" dirty="0" smtClean="0"/>
              <a:t>II. </a:t>
            </a:r>
            <a:r>
              <a:rPr lang="es-ES" sz="2400" dirty="0" smtClean="0"/>
              <a:t>La cadena de valor del Sector Eléctrico: Principales actividades y agentes</a:t>
            </a:r>
            <a:r>
              <a:rPr lang="es-ES" sz="2400" kern="1200" dirty="0" smtClean="0"/>
              <a:t/>
            </a:r>
            <a:br>
              <a:rPr lang="es-ES" sz="2400" kern="1200" dirty="0" smtClean="0"/>
            </a:br>
            <a:endParaRPr lang="es-ES" kern="1200" dirty="0" smtClean="0"/>
          </a:p>
        </p:txBody>
      </p:sp>
      <p:pic>
        <p:nvPicPr>
          <p:cNvPr id="26" name="Picture 25" descr="operacion2.jpg"/>
          <p:cNvPicPr>
            <a:picLocks noChangeAspect="1"/>
          </p:cNvPicPr>
          <p:nvPr/>
        </p:nvPicPr>
        <p:blipFill>
          <a:blip r:embed="rId10" cstate="print"/>
          <a:stretch>
            <a:fillRect/>
          </a:stretch>
        </p:blipFill>
        <p:spPr>
          <a:xfrm>
            <a:off x="1248763" y="4241095"/>
            <a:ext cx="546574" cy="698400"/>
          </a:xfrm>
          <a:prstGeom prst="rect">
            <a:avLst/>
          </a:prstGeom>
        </p:spPr>
      </p:pic>
      <p:pic>
        <p:nvPicPr>
          <p:cNvPr id="27" name="Picture 2" descr="http://jorgeperez.blogia.com/upload/20081029173958-2804g-bolsa-de-comercio.jpg"/>
          <p:cNvPicPr>
            <a:picLocks noChangeAspect="1" noChangeArrowheads="1"/>
          </p:cNvPicPr>
          <p:nvPr/>
        </p:nvPicPr>
        <p:blipFill>
          <a:blip r:embed="rId11" cstate="print"/>
          <a:srcRect/>
          <a:stretch>
            <a:fillRect/>
          </a:stretch>
        </p:blipFill>
        <p:spPr bwMode="auto">
          <a:xfrm>
            <a:off x="4311317" y="4241095"/>
            <a:ext cx="1004891" cy="698400"/>
          </a:xfrm>
          <a:prstGeom prst="rect">
            <a:avLst/>
          </a:prstGeom>
          <a:noFill/>
        </p:spPr>
      </p:pic>
    </p:spTree>
    <p:extLst>
      <p:ext uri="{BB962C8B-B14F-4D97-AF65-F5344CB8AC3E}">
        <p14:creationId xmlns:p14="http://schemas.microsoft.com/office/powerpoint/2010/main" val="12560870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YBIiabSvCkuH99x7_fVb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YBIiabSvCkuH99x7_fVb2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IiabSvCkuH99x7_fVb2g"/>
</p:tagLst>
</file>

<file path=ppt/theme/theme1.xml><?xml version="1.0" encoding="utf-8"?>
<a:theme xmlns:a="http://schemas.openxmlformats.org/drawingml/2006/main" name="9_Pres_blue_on_white">
  <a:themeElements>
    <a:clrScheme name="9_Pres_blue_on_white 1">
      <a:dk1>
        <a:srgbClr val="000066"/>
      </a:dk1>
      <a:lt1>
        <a:srgbClr val="FFFFFF"/>
      </a:lt1>
      <a:dk2>
        <a:srgbClr val="000066"/>
      </a:dk2>
      <a:lt2>
        <a:srgbClr val="90BBE0"/>
      </a:lt2>
      <a:accent1>
        <a:srgbClr val="003399"/>
      </a:accent1>
      <a:accent2>
        <a:srgbClr val="608CC8"/>
      </a:accent2>
      <a:accent3>
        <a:srgbClr val="FFFFFF"/>
      </a:accent3>
      <a:accent4>
        <a:srgbClr val="000056"/>
      </a:accent4>
      <a:accent5>
        <a:srgbClr val="AAADCA"/>
      </a:accent5>
      <a:accent6>
        <a:srgbClr val="567EB5"/>
      </a:accent6>
      <a:hlink>
        <a:srgbClr val="8ED8F8"/>
      </a:hlink>
      <a:folHlink>
        <a:srgbClr val="A69A96"/>
      </a:folHlink>
    </a:clrScheme>
    <a:fontScheme name="9_Pres_blue_on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folHlink">
            <a:alpha val="50000"/>
          </a:schemeClr>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txDef>
      <a:spPr>
        <a:noFill/>
      </a:spPr>
      <a:bodyPr wrap="square" lIns="36000" rIns="36000" rtlCol="0">
        <a:noAutofit/>
      </a:bodyPr>
      <a:lstStyle>
        <a:defPPr algn="l">
          <a:defRPr dirty="0" smtClean="0"/>
        </a:defPPr>
      </a:lstStyle>
    </a:txDef>
  </a:objectDefaults>
  <a:extraClrSchemeLst>
    <a:extraClrScheme>
      <a:clrScheme name="9_Pres_blue_on_white 1">
        <a:dk1>
          <a:srgbClr val="000066"/>
        </a:dk1>
        <a:lt1>
          <a:srgbClr val="FFFFFF"/>
        </a:lt1>
        <a:dk2>
          <a:srgbClr val="000066"/>
        </a:dk2>
        <a:lt2>
          <a:srgbClr val="90BBE0"/>
        </a:lt2>
        <a:accent1>
          <a:srgbClr val="003399"/>
        </a:accent1>
        <a:accent2>
          <a:srgbClr val="608CC8"/>
        </a:accent2>
        <a:accent3>
          <a:srgbClr val="FFFFFF"/>
        </a:accent3>
        <a:accent4>
          <a:srgbClr val="000056"/>
        </a:accent4>
        <a:accent5>
          <a:srgbClr val="AAADCA"/>
        </a:accent5>
        <a:accent6>
          <a:srgbClr val="567EB5"/>
        </a:accent6>
        <a:hlink>
          <a:srgbClr val="8ED8F8"/>
        </a:hlink>
        <a:folHlink>
          <a:srgbClr val="A69A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Zurich-CSC Governance Template-10-2008</Template>
  <TotalTime>20068</TotalTime>
  <Words>5320</Words>
  <Application>Microsoft Office PowerPoint</Application>
  <PresentationFormat>A4 Paper (210x297 mm)</PresentationFormat>
  <Paragraphs>778</Paragraphs>
  <Slides>50</Slides>
  <Notes>48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9_Pres_blue_on_white</vt:lpstr>
      <vt:lpstr>Encuentros de Formación en la Industria de Resources Primer Encuentro de Formación de Utilities: “Introducción al Sector Eléctrico”</vt:lpstr>
      <vt:lpstr>Agenda del encuentro</vt:lpstr>
      <vt:lpstr>Agenda del encuentro</vt:lpstr>
      <vt:lpstr>I. Introducción: Características principales de la electricidad</vt:lpstr>
      <vt:lpstr>I. Introducción: Evolución histórica</vt:lpstr>
      <vt:lpstr>I. Introducción: Funcionamiento de los Sistemas Eléctricos</vt:lpstr>
      <vt:lpstr>I. Introducción: Regulación tradicional y en competencia del Sector Eléctrico </vt:lpstr>
      <vt:lpstr>Agenda del encuentro</vt:lpstr>
      <vt:lpstr>PowerPoint Presentation</vt:lpstr>
      <vt:lpstr>II. La cadena de valor del Sector Eléctrico: Generación </vt:lpstr>
      <vt:lpstr>PowerPoint Presentation</vt:lpstr>
      <vt:lpstr>II. La cadena de valor del Sector Eléctrico: Transporte y Operación Técnica del Sistema </vt:lpstr>
      <vt:lpstr>II. La cadena de valor del Sector Eléctrico: Distribución  </vt:lpstr>
      <vt:lpstr>II. La cadena de valor del Sector Eléctrico: Comercialización en España </vt:lpstr>
      <vt:lpstr>PowerPoint Presentation</vt:lpstr>
      <vt:lpstr>PowerPoint Presentation</vt:lpstr>
      <vt:lpstr>II. La cadena de valor del Sector Eléctrico: Operación Económica del Sistema </vt:lpstr>
      <vt:lpstr>PowerPoint Presentation</vt:lpstr>
      <vt:lpstr>PowerPoint Presentation</vt:lpstr>
      <vt:lpstr>Agenda del encuentro</vt:lpstr>
      <vt:lpstr>Dependencia energética Dependencia eléctrica</vt:lpstr>
      <vt:lpstr>Dependencia energética Dependencia eléctrica</vt:lpstr>
      <vt:lpstr>Dependencia energética Dependencia eléctrica</vt:lpstr>
      <vt:lpstr>Consumo de electricidad</vt:lpstr>
      <vt:lpstr>Potencia instalada</vt:lpstr>
      <vt:lpstr>Mix de Producción Mix Potencia Instalada</vt:lpstr>
      <vt:lpstr>Impacto en la factura eléctrica</vt:lpstr>
      <vt:lpstr>PowerPoint Presentation</vt:lpstr>
      <vt:lpstr>Impacto en la factura eléctrica</vt:lpstr>
      <vt:lpstr>Posibles soluciones al déficit tarifario</vt:lpstr>
      <vt:lpstr>Agenda del encuentro</vt:lpstr>
      <vt:lpstr>IV. Retos y perspectivas de futuro del Sector Eléctrico </vt:lpstr>
      <vt:lpstr>IV. Retos y perspectivas de futuro del Sector Eléctrico </vt:lpstr>
      <vt:lpstr>IV. Retos y perspectivas de futuro del Sector Eléctrico Español (Deficit Tarifario) </vt:lpstr>
      <vt:lpstr>IV. Retos y perspectivas de futuro del Sector Eléctrico </vt:lpstr>
      <vt:lpstr>Agenda del encuentro</vt:lpstr>
      <vt:lpstr>Agenda del encuentro</vt:lpstr>
      <vt:lpstr>VI. Enlaces Material Formativo  </vt:lpstr>
      <vt:lpstr>PowerPoint Presentation</vt:lpstr>
      <vt:lpstr>PowerPoint Presentation</vt:lpstr>
      <vt:lpstr>Agenda del encuentro</vt:lpstr>
      <vt:lpstr>VII. Anexo – Factura Eléctrica </vt:lpstr>
      <vt:lpstr>VII. Anexo – Factura Eléctrica </vt:lpstr>
      <vt:lpstr>VII. Anexo – Factura Eléctrica </vt:lpstr>
      <vt:lpstr>VII. Anexo – Factura Eléctrica </vt:lpstr>
      <vt:lpstr>VII. Anexo – Factura Eléctrica </vt:lpstr>
      <vt:lpstr>VII. Anexo – Factura Eléctrica </vt:lpstr>
      <vt:lpstr>VII. Anexo – Factura Eléctrica </vt:lpstr>
      <vt:lpstr>VII. Anexo – Factura Eléctrica </vt:lpstr>
      <vt:lpstr>PowerPoint Presentation</vt:lpstr>
    </vt:vector>
  </TitlesOfParts>
  <Company>ZURICH &amp; CSC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Encuentros de Formación en la Industria de Resources</dc:title>
  <dc:subject>Introducción al Sector Eléctrico</dc:subject>
  <dc:creator>Joaquín Pitarch Velloso</dc:creator>
  <cp:lastModifiedBy>García San Martín, E.</cp:lastModifiedBy>
  <cp:revision>2225</cp:revision>
  <dcterms:created xsi:type="dcterms:W3CDTF">2005-09-23T14:32:53Z</dcterms:created>
  <dcterms:modified xsi:type="dcterms:W3CDTF">2014-04-01T19:23:21Z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